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sldIdLst>
    <p:sldId id="285" r:id="rId6"/>
    <p:sldId id="326" r:id="rId7"/>
    <p:sldId id="303" r:id="rId8"/>
    <p:sldId id="311" r:id="rId9"/>
    <p:sldId id="309" r:id="rId10"/>
    <p:sldId id="305" r:id="rId11"/>
    <p:sldId id="331" r:id="rId12"/>
    <p:sldId id="334" r:id="rId13"/>
    <p:sldId id="321" r:id="rId14"/>
    <p:sldId id="332" r:id="rId15"/>
    <p:sldId id="335" r:id="rId16"/>
    <p:sldId id="336" r:id="rId17"/>
    <p:sldId id="337" r:id="rId18"/>
    <p:sldId id="338" r:id="rId19"/>
    <p:sldId id="339" r:id="rId20"/>
    <p:sldId id="32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Tobin" initials="NT" lastIdx="9" clrIdx="0">
    <p:extLst>
      <p:ext uri="{19B8F6BF-5375-455C-9EA6-DF929625EA0E}">
        <p15:presenceInfo xmlns:p15="http://schemas.microsoft.com/office/powerpoint/2012/main" userId="S-1-5-21-38857442-2693285798-3636612711-2520419" providerId="AD"/>
      </p:ext>
    </p:extLst>
  </p:cmAuthor>
  <p:cmAuthor id="2" name="Kirsten McEwing" initials="KM" lastIdx="34" clrIdx="1">
    <p:extLst>
      <p:ext uri="{19B8F6BF-5375-455C-9EA6-DF929625EA0E}">
        <p15:presenceInfo xmlns:p15="http://schemas.microsoft.com/office/powerpoint/2012/main" userId="Kirsten McEwing" providerId="None"/>
      </p:ext>
    </p:extLst>
  </p:cmAuthor>
  <p:cmAuthor id="3" name="Christine Haip E." initials="C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96"/>
    <a:srgbClr val="5C6670"/>
    <a:srgbClr val="E28432"/>
    <a:srgbClr val="A4D55D"/>
    <a:srgbClr val="005E85"/>
    <a:srgbClr val="FFC843"/>
    <a:srgbClr val="08B8AA"/>
    <a:srgbClr val="83C8CE"/>
    <a:srgbClr val="00ADBB"/>
    <a:srgbClr val="00A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2041" autoAdjust="0"/>
  </p:normalViewPr>
  <p:slideViewPr>
    <p:cSldViewPr>
      <p:cViewPr varScale="1">
        <p:scale>
          <a:sx n="90" d="100"/>
          <a:sy n="90" d="100"/>
        </p:scale>
        <p:origin x="1816" y="192"/>
      </p:cViewPr>
      <p:guideLst>
        <p:guide orient="horz"/>
        <p:guide pos="57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9/15/20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dirty="0"/>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a:t>
            </a:fld>
            <a:endParaRPr lang="en-US" dirty="0"/>
          </a:p>
        </p:txBody>
      </p:sp>
    </p:spTree>
    <p:extLst>
      <p:ext uri="{BB962C8B-B14F-4D97-AF65-F5344CB8AC3E}">
        <p14:creationId xmlns:p14="http://schemas.microsoft.com/office/powerpoint/2010/main" val="129511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10</a:t>
            </a:fld>
            <a:endParaRPr lang="en-US" dirty="0"/>
          </a:p>
        </p:txBody>
      </p:sp>
    </p:spTree>
    <p:extLst>
      <p:ext uri="{BB962C8B-B14F-4D97-AF65-F5344CB8AC3E}">
        <p14:creationId xmlns:p14="http://schemas.microsoft.com/office/powerpoint/2010/main" val="26259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11</a:t>
            </a:fld>
            <a:endParaRPr lang="en-US" dirty="0"/>
          </a:p>
        </p:txBody>
      </p:sp>
    </p:spTree>
    <p:extLst>
      <p:ext uri="{BB962C8B-B14F-4D97-AF65-F5344CB8AC3E}">
        <p14:creationId xmlns:p14="http://schemas.microsoft.com/office/powerpoint/2010/main" val="222832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12</a:t>
            </a:fld>
            <a:endParaRPr lang="en-US" dirty="0"/>
          </a:p>
        </p:txBody>
      </p:sp>
    </p:spTree>
    <p:extLst>
      <p:ext uri="{BB962C8B-B14F-4D97-AF65-F5344CB8AC3E}">
        <p14:creationId xmlns:p14="http://schemas.microsoft.com/office/powerpoint/2010/main" val="291305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13</a:t>
            </a:fld>
            <a:endParaRPr lang="en-US" dirty="0"/>
          </a:p>
        </p:txBody>
      </p:sp>
    </p:spTree>
    <p:extLst>
      <p:ext uri="{BB962C8B-B14F-4D97-AF65-F5344CB8AC3E}">
        <p14:creationId xmlns:p14="http://schemas.microsoft.com/office/powerpoint/2010/main" val="66910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14</a:t>
            </a:fld>
            <a:endParaRPr lang="en-US" dirty="0"/>
          </a:p>
        </p:txBody>
      </p:sp>
    </p:spTree>
    <p:extLst>
      <p:ext uri="{BB962C8B-B14F-4D97-AF65-F5344CB8AC3E}">
        <p14:creationId xmlns:p14="http://schemas.microsoft.com/office/powerpoint/2010/main" val="322603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15</a:t>
            </a:fld>
            <a:endParaRPr lang="en-US" dirty="0"/>
          </a:p>
        </p:txBody>
      </p:sp>
    </p:spTree>
    <p:extLst>
      <p:ext uri="{BB962C8B-B14F-4D97-AF65-F5344CB8AC3E}">
        <p14:creationId xmlns:p14="http://schemas.microsoft.com/office/powerpoint/2010/main" val="352204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5486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C6670"/>
                </a:solidFill>
              </a:rPr>
              <a:t>The goal is for the educators to be proficient in DMO in order to train and support providers in each of the Connect Care waves. </a:t>
            </a:r>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2</a:t>
            </a:fld>
            <a:endParaRPr lang="en-US" dirty="0"/>
          </a:p>
        </p:txBody>
      </p:sp>
    </p:spTree>
    <p:extLst>
      <p:ext uri="{BB962C8B-B14F-4D97-AF65-F5344CB8AC3E}">
        <p14:creationId xmlns:p14="http://schemas.microsoft.com/office/powerpoint/2010/main" val="11081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C6670"/>
                </a:solidFill>
              </a:rPr>
              <a:t>What is Dragon Medical One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5C6670"/>
                </a:solidFill>
              </a:rPr>
              <a:t>It is front end speech recognition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5C6670"/>
                </a:solidFill>
              </a:rPr>
              <a:t>Will allow providers to document directly into Epic – think of it as a keyboard and mouse replacement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5C6670"/>
                </a:solidFill>
              </a:rPr>
              <a:t>Resides</a:t>
            </a:r>
            <a:r>
              <a:rPr lang="en-US" sz="1200" baseline="0" dirty="0">
                <a:solidFill>
                  <a:srgbClr val="5C6670"/>
                </a:solidFill>
              </a:rPr>
              <a:t> in the cloud and can be used anywhere there is a connection to the internet and access to Epic.  DMO is launched directly from within Epic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a:solidFill>
                  <a:srgbClr val="5C6670"/>
                </a:solidFill>
              </a:rPr>
              <a:t>This is the most robust dragon tool, out of the box it is almost 100% accurate which is a huge step up from what we have previously seen.</a:t>
            </a:r>
            <a:endParaRPr lang="en-US" sz="1200" dirty="0">
              <a:solidFill>
                <a:srgbClr val="5C667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C6670"/>
                </a:solidFill>
              </a:rPr>
              <a:t>5. Dictation can be done using a variety of input devices.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C667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C667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C6670"/>
              </a:solidFill>
            </a:endParaRPr>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3</a:t>
            </a:fld>
            <a:endParaRPr lang="en-US" dirty="0"/>
          </a:p>
        </p:txBody>
      </p:sp>
    </p:spTree>
    <p:extLst>
      <p:ext uri="{BB962C8B-B14F-4D97-AF65-F5344CB8AC3E}">
        <p14:creationId xmlns:p14="http://schemas.microsoft.com/office/powerpoint/2010/main" val="150512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5C6670"/>
                </a:solidFill>
                <a:latin typeface="+mn-lt"/>
                <a:cs typeface="+mn-cs"/>
              </a:rPr>
              <a:t>These are the input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5C6670"/>
                </a:solidFill>
                <a:latin typeface="+mn-lt"/>
                <a:cs typeface="+mn-cs"/>
              </a:rPr>
              <a:t>AHS has endorsed that PowerMic Mobile will be our primary input device.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solidFill>
                  <a:srgbClr val="5C6670"/>
                </a:solidFill>
                <a:latin typeface="+mn-lt"/>
                <a:cs typeface="+mn-cs"/>
              </a:rPr>
              <a:t>It’s an app that is download onto your android or iOS device and when you log in it automatically pairs with your Epic session and allows  you to use your phone to dictate.</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baseline="0" dirty="0">
              <a:solidFill>
                <a:srgbClr val="5C6670"/>
              </a:solidFill>
              <a:latin typeface="+mn-lt"/>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aseline="0" dirty="0">
                <a:solidFill>
                  <a:srgbClr val="5C6670"/>
                </a:solidFill>
                <a:latin typeface="+mn-lt"/>
                <a:cs typeface="+mn-cs"/>
              </a:rPr>
              <a:t>There are also some areas that don’t lend themselves to the use of PMM so will be looking at the use of USB microphones or headsets and these will be tethered to devices.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solidFill>
                  <a:srgbClr val="5C6670"/>
                </a:solidFill>
                <a:latin typeface="+mn-lt"/>
                <a:cs typeface="+mn-cs"/>
              </a:rPr>
              <a:t>Only available based on a business case.  An Emergency Department may not lend itself well to </a:t>
            </a:r>
            <a:r>
              <a:rPr lang="en-US" sz="1200" baseline="0" dirty="0" err="1">
                <a:solidFill>
                  <a:srgbClr val="5C6670"/>
                </a:solidFill>
                <a:latin typeface="+mn-lt"/>
                <a:cs typeface="+mn-cs"/>
              </a:rPr>
              <a:t>powermic</a:t>
            </a:r>
            <a:r>
              <a:rPr lang="en-US" sz="1200" baseline="0" dirty="0">
                <a:solidFill>
                  <a:srgbClr val="5C6670"/>
                </a:solidFill>
                <a:latin typeface="+mn-lt"/>
                <a:cs typeface="+mn-cs"/>
              </a:rPr>
              <a:t> mobile but may be the perfect environment for a tethered microphone.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aseline="0" dirty="0">
              <a:solidFill>
                <a:srgbClr val="5C6670"/>
              </a:solidFill>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5C6670"/>
              </a:solidFill>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C6670"/>
                </a:solidFill>
                <a:latin typeface="+mn-lt"/>
                <a:cs typeface="+mn-cs"/>
              </a:rPr>
              <a:t>Bullet 2:  USB microphones</a:t>
            </a:r>
            <a:r>
              <a:rPr lang="en-US" sz="1200" baseline="0" dirty="0">
                <a:solidFill>
                  <a:srgbClr val="5C6670"/>
                </a:solidFill>
                <a:latin typeface="+mn-lt"/>
                <a:cs typeface="+mn-cs"/>
              </a:rPr>
              <a:t> with noise cancelling features are ideal for noisy areas such as Emergency Departments   Optional</a:t>
            </a:r>
            <a:r>
              <a:rPr lang="en-US" sz="1200" dirty="0">
                <a:solidFill>
                  <a:srgbClr val="5C6670"/>
                </a:solidFill>
                <a:latin typeface="+mn-lt"/>
                <a:cs typeface="+mn-cs"/>
              </a:rPr>
              <a:t> input devices</a:t>
            </a:r>
            <a:r>
              <a:rPr lang="en-US" sz="1200" baseline="0" dirty="0">
                <a:solidFill>
                  <a:srgbClr val="5C6670"/>
                </a:solidFill>
                <a:latin typeface="+mn-lt"/>
                <a:cs typeface="+mn-cs"/>
              </a:rPr>
              <a:t> are the r</a:t>
            </a:r>
            <a:r>
              <a:rPr lang="en-US" sz="1200" dirty="0">
                <a:solidFill>
                  <a:srgbClr val="5C6670"/>
                </a:solidFill>
                <a:latin typeface="+mn-lt"/>
                <a:cs typeface="+mn-cs"/>
              </a:rPr>
              <a:t>esponsibility</a:t>
            </a:r>
            <a:r>
              <a:rPr lang="en-US" sz="1200" baseline="0" dirty="0">
                <a:solidFill>
                  <a:srgbClr val="5C6670"/>
                </a:solidFill>
                <a:latin typeface="+mn-lt"/>
                <a:cs typeface="+mn-cs"/>
              </a:rPr>
              <a:t> of the end user f</a:t>
            </a:r>
            <a:r>
              <a:rPr lang="en-US" sz="1200" dirty="0">
                <a:solidFill>
                  <a:srgbClr val="5C6670"/>
                </a:solidFill>
                <a:latin typeface="+mn-lt"/>
                <a:cs typeface="+mn-cs"/>
              </a:rPr>
              <a:t>or securing their own devices. </a:t>
            </a:r>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4</a:t>
            </a:fld>
            <a:endParaRPr lang="en-US" dirty="0"/>
          </a:p>
        </p:txBody>
      </p:sp>
    </p:spTree>
    <p:extLst>
      <p:ext uri="{BB962C8B-B14F-4D97-AF65-F5344CB8AC3E}">
        <p14:creationId xmlns:p14="http://schemas.microsoft.com/office/powerpoint/2010/main" val="27948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5</a:t>
            </a:fld>
            <a:endParaRPr lang="en-US" dirty="0"/>
          </a:p>
        </p:txBody>
      </p:sp>
    </p:spTree>
    <p:extLst>
      <p:ext uri="{BB962C8B-B14F-4D97-AF65-F5344CB8AC3E}">
        <p14:creationId xmlns:p14="http://schemas.microsoft.com/office/powerpoint/2010/main" val="114551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E28432"/>
              </a:buClr>
              <a:buSzPct val="110000"/>
            </a:pPr>
            <a:r>
              <a:rPr lang="en-US" sz="1800" dirty="0">
                <a:solidFill>
                  <a:srgbClr val="5C6670"/>
                </a:solidFill>
              </a:rPr>
              <a:t>This shows where providers will learn about DMO</a:t>
            </a:r>
          </a:p>
          <a:p>
            <a:pPr>
              <a:buClr>
                <a:srgbClr val="E28432"/>
              </a:buClr>
              <a:buSzPct val="110000"/>
            </a:pPr>
            <a:endParaRPr lang="en-US" sz="1800" dirty="0">
              <a:solidFill>
                <a:srgbClr val="5C6670"/>
              </a:solidFill>
            </a:endParaRPr>
          </a:p>
          <a:p>
            <a:pPr>
              <a:buClr>
                <a:srgbClr val="E28432"/>
              </a:buClr>
              <a:buSzPct val="110000"/>
            </a:pPr>
            <a:r>
              <a:rPr lang="en-US" sz="1800" dirty="0">
                <a:solidFill>
                  <a:srgbClr val="5C6670"/>
                </a:solidFill>
              </a:rPr>
              <a:t>DMO will be </a:t>
            </a:r>
            <a:r>
              <a:rPr lang="en-US" sz="1800" u="sng" dirty="0">
                <a:solidFill>
                  <a:srgbClr val="5C6670"/>
                </a:solidFill>
              </a:rPr>
              <a:t>introduced</a:t>
            </a:r>
            <a:r>
              <a:rPr lang="en-US" sz="1800" dirty="0">
                <a:solidFill>
                  <a:srgbClr val="5C6670"/>
                </a:solidFill>
              </a:rPr>
              <a:t> during Epic Basic Training</a:t>
            </a:r>
            <a:r>
              <a:rPr lang="en-US" sz="1800" baseline="0" dirty="0">
                <a:solidFill>
                  <a:srgbClr val="5C6670"/>
                </a:solidFill>
              </a:rPr>
              <a:t> through CMIO training tracks</a:t>
            </a:r>
            <a:endParaRPr lang="en-US" sz="1800" dirty="0">
              <a:solidFill>
                <a:srgbClr val="5C6670"/>
              </a:solidFill>
            </a:endParaRPr>
          </a:p>
          <a:p>
            <a:pPr lvl="1">
              <a:buClr>
                <a:srgbClr val="E28432"/>
              </a:buClr>
              <a:buSzPct val="110000"/>
            </a:pPr>
            <a:r>
              <a:rPr lang="en-US" sz="1400" dirty="0">
                <a:solidFill>
                  <a:srgbClr val="5C6670"/>
                </a:solidFill>
              </a:rPr>
              <a:t>Users will be given a</a:t>
            </a:r>
            <a:r>
              <a:rPr lang="en-US" sz="1400" baseline="0" dirty="0">
                <a:solidFill>
                  <a:srgbClr val="5C6670"/>
                </a:solidFill>
              </a:rPr>
              <a:t> general introduction and </a:t>
            </a:r>
            <a:r>
              <a:rPr lang="en-US" sz="1400" dirty="0">
                <a:solidFill>
                  <a:srgbClr val="5C6670"/>
                </a:solidFill>
              </a:rPr>
              <a:t>overview and provided</a:t>
            </a:r>
            <a:r>
              <a:rPr lang="en-US" sz="1400" baseline="0" dirty="0">
                <a:solidFill>
                  <a:srgbClr val="5C6670"/>
                </a:solidFill>
              </a:rPr>
              <a:t> with link to view eLearning videos,</a:t>
            </a:r>
            <a:r>
              <a:rPr lang="en-US" sz="1400" dirty="0">
                <a:solidFill>
                  <a:srgbClr val="5C6670"/>
                </a:solidFill>
              </a:rPr>
              <a:t> </a:t>
            </a:r>
          </a:p>
          <a:p>
            <a:pPr lvl="1">
              <a:buClr>
                <a:srgbClr val="E28432"/>
              </a:buClr>
              <a:buSzPct val="110000"/>
            </a:pPr>
            <a:r>
              <a:rPr lang="en-US" sz="1400" dirty="0">
                <a:solidFill>
                  <a:srgbClr val="5C6670"/>
                </a:solidFill>
              </a:rPr>
              <a:t>Links will be provided for users wanting to explore more. </a:t>
            </a:r>
          </a:p>
          <a:p>
            <a:pPr lvl="1">
              <a:buClr>
                <a:srgbClr val="E28432"/>
              </a:buClr>
              <a:buSzPct val="110000"/>
            </a:pPr>
            <a:endParaRPr lang="en-US" sz="1400" dirty="0">
              <a:solidFill>
                <a:srgbClr val="5C6670"/>
              </a:solidFill>
            </a:endParaRPr>
          </a:p>
          <a:p>
            <a:pPr>
              <a:buClr>
                <a:srgbClr val="E28432"/>
              </a:buClr>
              <a:buSzPct val="110000"/>
            </a:pPr>
            <a:r>
              <a:rPr lang="en-US" sz="1800" u="sng" dirty="0">
                <a:solidFill>
                  <a:srgbClr val="5C6670"/>
                </a:solidFill>
              </a:rPr>
              <a:t>Basic DMO Training</a:t>
            </a:r>
            <a:r>
              <a:rPr lang="en-US" sz="1800" dirty="0">
                <a:solidFill>
                  <a:srgbClr val="5C6670"/>
                </a:solidFill>
              </a:rPr>
              <a:t> will occur during Epic Personalization. </a:t>
            </a:r>
          </a:p>
          <a:p>
            <a:pPr marL="457200" marR="0" lvl="1" indent="0" algn="l" defTabSz="914400" rtl="0" eaLnBrk="1" fontAlgn="auto" latinLnBrk="0" hangingPunct="1">
              <a:lnSpc>
                <a:spcPct val="100000"/>
              </a:lnSpc>
              <a:spcBef>
                <a:spcPts val="0"/>
              </a:spcBef>
              <a:spcAft>
                <a:spcPts val="0"/>
              </a:spcAft>
              <a:buClr>
                <a:srgbClr val="E28432"/>
              </a:buClr>
              <a:buSzPct val="110000"/>
              <a:buFontTx/>
              <a:buNone/>
              <a:tabLst/>
              <a:defRPr/>
            </a:pPr>
            <a:r>
              <a:rPr lang="en-US" sz="1400" dirty="0">
                <a:solidFill>
                  <a:srgbClr val="5C6670"/>
                </a:solidFill>
              </a:rPr>
              <a:t>Users will learn </a:t>
            </a:r>
            <a:r>
              <a:rPr lang="en-US" sz="1400" baseline="0" dirty="0">
                <a:solidFill>
                  <a:srgbClr val="5C6670"/>
                </a:solidFill>
              </a:rPr>
              <a:t>how to download PowerMic Mobile, </a:t>
            </a:r>
            <a:r>
              <a:rPr lang="en-US" sz="1400" dirty="0">
                <a:solidFill>
                  <a:srgbClr val="5C6670"/>
                </a:solidFill>
              </a:rPr>
              <a:t>some best practices for using DMO and some basic voice commands.</a:t>
            </a:r>
          </a:p>
          <a:p>
            <a:pPr>
              <a:buClr>
                <a:srgbClr val="E28432"/>
              </a:buClr>
              <a:buSzPct val="110000"/>
            </a:pPr>
            <a:r>
              <a:rPr lang="en-US" sz="1800" u="sng" dirty="0">
                <a:solidFill>
                  <a:srgbClr val="5C6670"/>
                </a:solidFill>
              </a:rPr>
              <a:t>Advanced DMO Training</a:t>
            </a:r>
            <a:r>
              <a:rPr lang="en-US" sz="1800" dirty="0">
                <a:solidFill>
                  <a:srgbClr val="5C6670"/>
                </a:solidFill>
              </a:rPr>
              <a:t> will occur during Epic Optimization. </a:t>
            </a:r>
          </a:p>
          <a:p>
            <a:pPr lvl="1">
              <a:buClr>
                <a:srgbClr val="E28432"/>
              </a:buClr>
              <a:buSzPct val="110000"/>
            </a:pPr>
            <a:r>
              <a:rPr lang="en-US" sz="1400" dirty="0">
                <a:solidFill>
                  <a:srgbClr val="5C6670"/>
                </a:solidFill>
              </a:rPr>
              <a:t>Users will learn how to program basic and step-by-step commands, also known as proficiency features. </a:t>
            </a:r>
          </a:p>
          <a:p>
            <a:pPr lvl="1">
              <a:buClr>
                <a:srgbClr val="E28432"/>
              </a:buClr>
              <a:buSzPct val="110000"/>
            </a:pPr>
            <a:endParaRPr lang="en-US" sz="1400" dirty="0">
              <a:solidFill>
                <a:srgbClr val="5C6670"/>
              </a:solidFill>
            </a:endParaRPr>
          </a:p>
          <a:p>
            <a:pPr>
              <a:buClr>
                <a:srgbClr val="E28432"/>
              </a:buClr>
              <a:buSzPct val="110000"/>
            </a:pPr>
            <a:r>
              <a:rPr lang="en-US" sz="1800" dirty="0">
                <a:solidFill>
                  <a:srgbClr val="5C6670"/>
                </a:solidFill>
              </a:rPr>
              <a:t>Additional training and support will be available following optimization for users who want to maximize their use of DMO.</a:t>
            </a:r>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6</a:t>
            </a:fld>
            <a:endParaRPr lang="en-US" dirty="0"/>
          </a:p>
        </p:txBody>
      </p:sp>
    </p:spTree>
    <p:extLst>
      <p:ext uri="{BB962C8B-B14F-4D97-AF65-F5344CB8AC3E}">
        <p14:creationId xmlns:p14="http://schemas.microsoft.com/office/powerpoint/2010/main" val="399365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7</a:t>
            </a:fld>
            <a:endParaRPr lang="en-US" dirty="0"/>
          </a:p>
        </p:txBody>
      </p:sp>
    </p:spTree>
    <p:extLst>
      <p:ext uri="{BB962C8B-B14F-4D97-AF65-F5344CB8AC3E}">
        <p14:creationId xmlns:p14="http://schemas.microsoft.com/office/powerpoint/2010/main" val="10026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8</a:t>
            </a:fld>
            <a:endParaRPr lang="en-US" dirty="0"/>
          </a:p>
        </p:txBody>
      </p:sp>
    </p:spTree>
    <p:extLst>
      <p:ext uri="{BB962C8B-B14F-4D97-AF65-F5344CB8AC3E}">
        <p14:creationId xmlns:p14="http://schemas.microsoft.com/office/powerpoint/2010/main" val="100719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9</a:t>
            </a:fld>
            <a:endParaRPr lang="en-US" dirty="0"/>
          </a:p>
        </p:txBody>
      </p:sp>
    </p:spTree>
    <p:extLst>
      <p:ext uri="{BB962C8B-B14F-4D97-AF65-F5344CB8AC3E}">
        <p14:creationId xmlns:p14="http://schemas.microsoft.com/office/powerpoint/2010/main" val="268063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C_Titl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9915" y="1439134"/>
            <a:ext cx="8030557" cy="2637938"/>
          </a:xfrm>
        </p:spPr>
        <p:txBody>
          <a:bodyPr anchor="b">
            <a:noAutofit/>
          </a:bodyPr>
          <a:lstStyle>
            <a:lvl1pPr algn="l">
              <a:defRPr sz="8000" b="1" baseline="0">
                <a:solidFill>
                  <a:srgbClr val="008996"/>
                </a:solidFill>
              </a:defRPr>
            </a:lvl1pPr>
          </a:lstStyle>
          <a:p>
            <a:r>
              <a:rPr lang="en-CA" dirty="0"/>
              <a:t>INSERT</a:t>
            </a:r>
            <a:br>
              <a:rPr lang="en-CA" dirty="0"/>
            </a:br>
            <a:r>
              <a:rPr lang="en-CA" dirty="0"/>
              <a:t>TITLE</a:t>
            </a:r>
            <a:endParaRPr lang="en-US" dirty="0"/>
          </a:p>
        </p:txBody>
      </p:sp>
      <p:sp>
        <p:nvSpPr>
          <p:cNvPr id="3" name="Subtitle 2"/>
          <p:cNvSpPr>
            <a:spLocks noGrp="1"/>
          </p:cNvSpPr>
          <p:nvPr>
            <p:ph type="subTitle" idx="1" hasCustomPrompt="1"/>
          </p:nvPr>
        </p:nvSpPr>
        <p:spPr>
          <a:xfrm>
            <a:off x="791854" y="4005064"/>
            <a:ext cx="6858000" cy="606423"/>
          </a:xfrm>
        </p:spPr>
        <p:txBody>
          <a:bodyPr>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3200" b="1" baseline="0">
                <a:solidFill>
                  <a:schemeClr val="accent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lang="en-CA" dirty="0"/>
              <a:t>Insert byline or subject line</a:t>
            </a:r>
            <a:endParaRPr lang="en-US" dirty="0"/>
          </a:p>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2447" y="5993444"/>
            <a:ext cx="1332000" cy="554705"/>
          </a:xfrm>
          <a:prstGeom prst="rect">
            <a:avLst/>
          </a:prstGeom>
        </p:spPr>
      </p:pic>
      <p:sp>
        <p:nvSpPr>
          <p:cNvPr id="15" name="Date Placeholder 1"/>
          <p:cNvSpPr>
            <a:spLocks noGrp="1"/>
          </p:cNvSpPr>
          <p:nvPr>
            <p:ph type="dt" sz="half" idx="23"/>
          </p:nvPr>
        </p:nvSpPr>
        <p:spPr>
          <a:xfrm>
            <a:off x="566192" y="6088235"/>
            <a:ext cx="2133600" cy="365125"/>
          </a:xfrm>
        </p:spPr>
        <p:txBody>
          <a:bodyPr/>
          <a:lstStyle/>
          <a:p>
            <a:pPr>
              <a:defRPr/>
            </a:pPr>
            <a:fld id="{ED68174F-2868-44C3-882F-D013C78B003C}" type="datetime4">
              <a:rPr lang="en-CA" smtClean="0"/>
              <a:t>September 15, 2020</a:t>
            </a:fld>
            <a:endParaRPr lang="en-CA" dirty="0"/>
          </a:p>
        </p:txBody>
      </p:sp>
      <p:sp>
        <p:nvSpPr>
          <p:cNvPr id="16" name="Footer Placeholder 2"/>
          <p:cNvSpPr>
            <a:spLocks noGrp="1"/>
          </p:cNvSpPr>
          <p:nvPr>
            <p:ph type="ftr" sz="quarter" idx="24"/>
          </p:nvPr>
        </p:nvSpPr>
        <p:spPr>
          <a:xfrm>
            <a:off x="3124200" y="6088235"/>
            <a:ext cx="2895600" cy="365125"/>
          </a:xfrm>
        </p:spPr>
        <p:txBody>
          <a:bodyPr/>
          <a:lstStyle/>
          <a:p>
            <a:pPr>
              <a:defRPr/>
            </a:pPr>
            <a:endParaRPr lang="en-CA" dirty="0"/>
          </a:p>
        </p:txBody>
      </p:sp>
      <p:cxnSp>
        <p:nvCxnSpPr>
          <p:cNvPr id="17"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1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370192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26EF74A9-C7AF-4929-BA0E-CE7ECA116262}"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44</a:t>
            </a:r>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82277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671A37F-B264-44DD-B3C4-AD2089273644}"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288739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7D8C4CA-411D-4E5F-80AC-4E294E00CABC}"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38274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9592C18-15FF-49AE-97FE-6EE1DB01395F}"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68878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58FCBFC-50D6-4AFA-B22A-C3896D5673A3}"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055081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CF7B6E3A-6760-4A18-9649-2F1D52C8C0C2}"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Tree>
    <p:extLst>
      <p:ext uri="{BB962C8B-B14F-4D97-AF65-F5344CB8AC3E}">
        <p14:creationId xmlns:p14="http://schemas.microsoft.com/office/powerpoint/2010/main" val="63360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E92E9E77-E5A6-45E9-8235-5C974EFCD85B}"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a:t>Insert title, size 54</a:t>
            </a:r>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21575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5419A68-1E63-4ADC-8F49-EC96C4ED7BA6}"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84848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CF9D9304-FAE9-4479-8125-77CD38B19289}"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Tree>
    <p:extLst>
      <p:ext uri="{BB962C8B-B14F-4D97-AF65-F5344CB8AC3E}">
        <p14:creationId xmlns:p14="http://schemas.microsoft.com/office/powerpoint/2010/main" val="4161328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917D73BA-7CF2-4464-9A06-2DFA32272F10}"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a:t>Insert title, size 54</a:t>
            </a:r>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3811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C8CE9E77-7867-4D49-8057-9823FE176714}" type="datetime4">
              <a:rPr lang="en-CA" smtClean="0"/>
              <a:t>September 15, 2020</a:t>
            </a:fld>
            <a:endParaRPr lang="en-CA" dirty="0"/>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31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FAD5DF3-ABA9-4290-84EE-87F480634296}"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425776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4E598EB5-1664-4763-8F4E-B14E4B803D11}"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Tree>
    <p:extLst>
      <p:ext uri="{BB962C8B-B14F-4D97-AF65-F5344CB8AC3E}">
        <p14:creationId xmlns:p14="http://schemas.microsoft.com/office/powerpoint/2010/main" val="185490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347DD015-DCEA-4A94-B61A-5456152C7ECE}"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a:t>Insert title, size 54</a:t>
            </a:r>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560427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9AFC220-19FB-4B29-A664-F4EF7F519C68}"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296852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DC223CF-555E-4A35-91D9-CD2DF5B46A95}"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a:t>Insert title, size 54</a:t>
            </a:r>
          </a:p>
        </p:txBody>
      </p:sp>
    </p:spTree>
    <p:extLst>
      <p:ext uri="{BB962C8B-B14F-4D97-AF65-F5344CB8AC3E}">
        <p14:creationId xmlns:p14="http://schemas.microsoft.com/office/powerpoint/2010/main" val="3053976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1AF3A07-D9B0-4BA2-8488-C114C4DCDF18}" type="datetime4">
              <a:rPr lang="en-CA" smtClean="0"/>
              <a:t>September 15, 2020</a:t>
            </a:fld>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141139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_Option 1">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rgbClr val="000000"/>
              </a:solidFill>
              <a:latin typeface="Arial" pitchFamily="34" charset="0"/>
              <a:sym typeface="Arial" pitchFamily="34" charset="0"/>
            </a:endParaRPr>
          </a:p>
        </p:txBody>
      </p:sp>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
        <p:nvSpPr>
          <p:cNvPr id="12" name="Text Placeholder 11"/>
          <p:cNvSpPr>
            <a:spLocks noGrp="1"/>
          </p:cNvSpPr>
          <p:nvPr>
            <p:ph type="body" sz="quarter" idx="13" hasCustomPrompt="1"/>
          </p:nvPr>
        </p:nvSpPr>
        <p:spPr>
          <a:xfrm>
            <a:off x="900113" y="4725640"/>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8" name="Date Placeholder 1"/>
          <p:cNvSpPr>
            <a:spLocks noGrp="1"/>
          </p:cNvSpPr>
          <p:nvPr>
            <p:ph type="dt" sz="half" idx="23"/>
          </p:nvPr>
        </p:nvSpPr>
        <p:spPr>
          <a:xfrm>
            <a:off x="566192" y="6088235"/>
            <a:ext cx="2133600" cy="365125"/>
          </a:xfrm>
        </p:spPr>
        <p:txBody>
          <a:bodyPr/>
          <a:lstStyle/>
          <a:p>
            <a:pPr>
              <a:defRPr/>
            </a:pPr>
            <a:fld id="{55D62B6A-7BF4-4BDF-979B-D2F39695D029}" type="datetime4">
              <a:rPr lang="en-CA" smtClean="0"/>
              <a:t>September 15, 2020</a:t>
            </a:fld>
            <a:endParaRPr lang="en-CA" dirty="0"/>
          </a:p>
        </p:txBody>
      </p:sp>
      <p:sp>
        <p:nvSpPr>
          <p:cNvPr id="9" name="Footer Placeholder 2"/>
          <p:cNvSpPr>
            <a:spLocks noGrp="1"/>
          </p:cNvSpPr>
          <p:nvPr>
            <p:ph type="ftr" sz="quarter" idx="24"/>
          </p:nvPr>
        </p:nvSpPr>
        <p:spPr>
          <a:xfrm>
            <a:off x="3124200" y="6088235"/>
            <a:ext cx="2895600" cy="365125"/>
          </a:xfrm>
        </p:spPr>
        <p:txBody>
          <a:bodyPr/>
          <a:lstStyle/>
          <a:p>
            <a:pPr>
              <a:defRPr/>
            </a:pPr>
            <a:endParaRPr lang="en-C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2447" y="5993444"/>
            <a:ext cx="1332000" cy="554705"/>
          </a:xfrm>
          <a:prstGeom prst="rect">
            <a:avLst/>
          </a:prstGeom>
        </p:spPr>
      </p:pic>
    </p:spTree>
    <p:extLst>
      <p:ext uri="{BB962C8B-B14F-4D97-AF65-F5344CB8AC3E}">
        <p14:creationId xmlns:p14="http://schemas.microsoft.com/office/powerpoint/2010/main" val="2322881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O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2447" y="5993444"/>
            <a:ext cx="1332000" cy="554705"/>
          </a:xfrm>
          <a:prstGeom prst="rect">
            <a:avLst/>
          </a:prstGeom>
        </p:spPr>
      </p:pic>
      <p:sp>
        <p:nvSpPr>
          <p:cNvPr id="9" name="Date Placeholder 1"/>
          <p:cNvSpPr>
            <a:spLocks noGrp="1"/>
          </p:cNvSpPr>
          <p:nvPr>
            <p:ph type="dt" sz="half" idx="23"/>
          </p:nvPr>
        </p:nvSpPr>
        <p:spPr>
          <a:xfrm>
            <a:off x="566192" y="6088235"/>
            <a:ext cx="2133600" cy="365125"/>
          </a:xfrm>
        </p:spPr>
        <p:txBody>
          <a:bodyPr/>
          <a:lstStyle/>
          <a:p>
            <a:pPr>
              <a:defRPr/>
            </a:pPr>
            <a:fld id="{55D62B6A-7BF4-4BDF-979B-D2F39695D029}" type="datetime4">
              <a:rPr lang="en-CA" smtClean="0"/>
              <a:t>September 15, 2020</a:t>
            </a:fld>
            <a:endParaRPr lang="en-CA" dirty="0"/>
          </a:p>
        </p:txBody>
      </p:sp>
      <p:sp>
        <p:nvSpPr>
          <p:cNvPr id="12" name="Footer Placeholder 2"/>
          <p:cNvSpPr>
            <a:spLocks noGrp="1"/>
          </p:cNvSpPr>
          <p:nvPr>
            <p:ph type="ftr" sz="quarter" idx="24"/>
          </p:nvPr>
        </p:nvSpPr>
        <p:spPr>
          <a:xfrm>
            <a:off x="3124200" y="6088235"/>
            <a:ext cx="2895600" cy="365125"/>
          </a:xfrm>
        </p:spPr>
        <p:txBody>
          <a:bodyPr/>
          <a:lstStyle/>
          <a:p>
            <a:pPr>
              <a:defRPr/>
            </a:pPr>
            <a:endParaRPr lang="en-CA" dirty="0"/>
          </a:p>
        </p:txBody>
      </p:sp>
      <p:cxnSp>
        <p:nvCxnSpPr>
          <p:cNvPr id="13" name="Shape 184"/>
          <p:cNvCxnSpPr>
            <a:cxnSpLocks noChangeShapeType="1"/>
          </p:cNvCxnSpPr>
          <p:nvPr userDrawn="1"/>
        </p:nvCxnSpPr>
        <p:spPr bwMode="auto">
          <a:xfrm flipV="1">
            <a:off x="539750" y="620713"/>
            <a:ext cx="8064500" cy="14287"/>
          </a:xfrm>
          <a:prstGeom prst="straightConnector1">
            <a:avLst/>
          </a:prstGeom>
          <a:noFill/>
          <a:ln w="28575">
            <a:solidFill>
              <a:srgbClr val="008996"/>
            </a:solidFill>
            <a:prstDash val="dot"/>
            <a:miter lim="800000"/>
            <a:headEnd/>
            <a:tailEnd/>
          </a:ln>
          <a:extLst>
            <a:ext uri="{909E8E84-426E-40DD-AFC4-6F175D3DCCD1}">
              <a14:hiddenFill xmlns:a14="http://schemas.microsoft.com/office/drawing/2010/main">
                <a:noFill/>
              </a14:hiddenFill>
            </a:ext>
          </a:extLst>
        </p:spPr>
      </p:cxnSp>
      <p:sp>
        <p:nvSpPr>
          <p:cNvPr id="15" name="TextBox 14"/>
          <p:cNvSpPr txBox="1"/>
          <p:nvPr userDrawn="1"/>
        </p:nvSpPr>
        <p:spPr>
          <a:xfrm>
            <a:off x="548605" y="1484784"/>
            <a:ext cx="7623795" cy="1200329"/>
          </a:xfrm>
          <a:prstGeom prst="rect">
            <a:avLst/>
          </a:prstGeom>
          <a:noFill/>
        </p:spPr>
        <p:txBody>
          <a:bodyPr wrap="square" rtlCol="0">
            <a:spAutoFit/>
          </a:bodyPr>
          <a:lstStyle/>
          <a:p>
            <a:endParaRPr lang="en-US" sz="7200" b="1" dirty="0">
              <a:solidFill>
                <a:srgbClr val="008996"/>
              </a:solidFill>
              <a:latin typeface="+mj-lt"/>
            </a:endParaRPr>
          </a:p>
        </p:txBody>
      </p:sp>
      <p:sp>
        <p:nvSpPr>
          <p:cNvPr id="6" name="Text Placeholder 5"/>
          <p:cNvSpPr>
            <a:spLocks noGrp="1"/>
          </p:cNvSpPr>
          <p:nvPr>
            <p:ph type="body" sz="quarter" idx="25" hasCustomPrompt="1"/>
          </p:nvPr>
        </p:nvSpPr>
        <p:spPr>
          <a:xfrm>
            <a:off x="684213" y="4149725"/>
            <a:ext cx="7920037" cy="719436"/>
          </a:xfrm>
        </p:spPr>
        <p:txBody>
          <a:bodyPr/>
          <a:lstStyle>
            <a:lvl1pPr marL="0" indent="0">
              <a:buNone/>
              <a:defRPr sz="4400" b="1" baseline="0">
                <a:solidFill>
                  <a:srgbClr val="5C6670"/>
                </a:solidFill>
              </a:defRPr>
            </a:lvl1pPr>
          </a:lstStyle>
          <a:p>
            <a:pPr lvl="0"/>
            <a:r>
              <a:rPr lang="en-CA" dirty="0"/>
              <a:t>Insert contact information:</a:t>
            </a:r>
            <a:br>
              <a:rPr lang="en-CA" dirty="0"/>
            </a:br>
            <a:r>
              <a:rPr lang="en-CA" dirty="0"/>
              <a:t>email or URL. </a:t>
            </a:r>
            <a:endParaRPr lang="en-US" dirty="0"/>
          </a:p>
        </p:txBody>
      </p:sp>
      <p:sp>
        <p:nvSpPr>
          <p:cNvPr id="24" name="Text Placeholder 23"/>
          <p:cNvSpPr>
            <a:spLocks noGrp="1"/>
          </p:cNvSpPr>
          <p:nvPr>
            <p:ph type="body" sz="quarter" idx="26" hasCustomPrompt="1"/>
          </p:nvPr>
        </p:nvSpPr>
        <p:spPr>
          <a:xfrm>
            <a:off x="684213" y="1556792"/>
            <a:ext cx="8181975" cy="2233612"/>
          </a:xfrm>
        </p:spPr>
        <p:txBody>
          <a:bodyPr/>
          <a:lstStyle>
            <a:lvl1pPr marL="0" indent="0">
              <a:buNone/>
              <a:defRPr sz="8000" b="1" baseline="0">
                <a:solidFill>
                  <a:srgbClr val="008996"/>
                </a:solidFill>
              </a:defRPr>
            </a:lvl1pPr>
          </a:lstStyle>
          <a:p>
            <a:pPr lvl="0"/>
            <a:r>
              <a:rPr lang="en-CA" sz="8000" b="1" dirty="0"/>
              <a:t>INSERT CLOSING</a:t>
            </a:r>
            <a:endParaRPr lang="en-US" dirty="0"/>
          </a:p>
        </p:txBody>
      </p:sp>
    </p:spTree>
    <p:extLst>
      <p:ext uri="{BB962C8B-B14F-4D97-AF65-F5344CB8AC3E}">
        <p14:creationId xmlns:p14="http://schemas.microsoft.com/office/powerpoint/2010/main" val="140174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6CE77622-0185-47D2-A855-B795838D2617}" type="datetime4">
              <a:rPr lang="en-CA" smtClean="0"/>
              <a:t>September 15, 2020</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329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yan_title &amp; content">
    <p:bg>
      <p:bgPr>
        <a:solidFill>
          <a:srgbClr val="00ADBB">
            <a:alpha val="94000"/>
          </a:srgbClr>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9F299F8D-1B3A-4337-ABE2-07157524E316}"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312190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8BF8EEF5-3A5F-4833-97C9-CADD2740BF9F}"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289169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7C729D0F-BE93-4D53-AA1C-B82D90A13862}"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Tree>
    <p:extLst>
      <p:ext uri="{BB962C8B-B14F-4D97-AF65-F5344CB8AC3E}">
        <p14:creationId xmlns:p14="http://schemas.microsoft.com/office/powerpoint/2010/main" val="22657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F086377-8B32-463C-AC35-1289402A0EFC}"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a:t>Insert title, size 54</a:t>
            </a:r>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2967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FD2C0620-DB63-441E-BBE0-7205281C20AE}" type="datetime4">
              <a:rPr lang="en-CA" smtClean="0"/>
              <a:t>September 15, 2020</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22039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939B12BB-9C2A-4350-9D72-48F681322300}" type="datetime4">
              <a:rPr lang="en-CA" smtClean="0"/>
              <a:t>September 15, 2020</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a:t>Insert title, size 54</a:t>
            </a:r>
          </a:p>
        </p:txBody>
      </p:sp>
    </p:spTree>
    <p:extLst>
      <p:ext uri="{BB962C8B-B14F-4D97-AF65-F5344CB8AC3E}">
        <p14:creationId xmlns:p14="http://schemas.microsoft.com/office/powerpoint/2010/main" val="352159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5A6A057B-FE28-47FB-AFD5-44E102B1AB5D}" type="datetime4">
              <a:rPr lang="en-CA" smtClean="0"/>
              <a:t>September 15, 2020</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804" r:id="rId1"/>
    <p:sldLayoutId id="2147483767" r:id="rId2"/>
    <p:sldLayoutId id="2147483782" r:id="rId3"/>
    <p:sldLayoutId id="2147483800" r:id="rId4"/>
    <p:sldLayoutId id="2147483768" r:id="rId5"/>
    <p:sldLayoutId id="2147483769" r:id="rId6"/>
    <p:sldLayoutId id="2147483793" r:id="rId7"/>
    <p:sldLayoutId id="2147483770" r:id="rId8"/>
    <p:sldLayoutId id="2147483771" r:id="rId9"/>
    <p:sldLayoutId id="2147483794" r:id="rId10"/>
    <p:sldLayoutId id="2147483772" r:id="rId11"/>
    <p:sldLayoutId id="2147483773" r:id="rId12"/>
    <p:sldLayoutId id="2147483795" r:id="rId13"/>
    <p:sldLayoutId id="2147483774" r:id="rId14"/>
    <p:sldLayoutId id="2147483775" r:id="rId15"/>
    <p:sldLayoutId id="2147483796" r:id="rId16"/>
    <p:sldLayoutId id="2147483776" r:id="rId17"/>
    <p:sldLayoutId id="2147483777" r:id="rId18"/>
    <p:sldLayoutId id="2147483797" r:id="rId19"/>
    <p:sldLayoutId id="2147483789" r:id="rId20"/>
    <p:sldLayoutId id="2147483790" r:id="rId21"/>
    <p:sldLayoutId id="2147483798" r:id="rId22"/>
    <p:sldLayoutId id="2147483791" r:id="rId23"/>
    <p:sldLayoutId id="2147483792" r:id="rId24"/>
    <p:sldLayoutId id="2147483802" r:id="rId25"/>
    <p:sldLayoutId id="2147483778" r:id="rId26"/>
    <p:sldLayoutId id="2147483788" r:id="rId27"/>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view/cc-manual/Mobilit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ites.google.com/view/cc-manual/dictati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galaxy.epic.com/?#Browse/page=8400!54!483!4320637&amp;from=Favorites" TargetMode="External"/><Relationship Id="rId5" Type="http://schemas.openxmlformats.org/officeDocument/2006/relationships/hyperlink" Target="https://galaxy.epic.com/?#Browse/page=1!68!600!100039441" TargetMode="External"/><Relationship Id="rId4" Type="http://schemas.openxmlformats.org/officeDocument/2006/relationships/hyperlink" Target="https://insite.albertahealthservices.ca/him/Page4272.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600"/>
            <a:ext cx="5924822" cy="1773789"/>
          </a:xfrm>
          <a:prstGeom prst="rect">
            <a:avLst/>
          </a:prstGeom>
        </p:spPr>
      </p:pic>
      <p:sp>
        <p:nvSpPr>
          <p:cNvPr id="10" name="TextBox 9"/>
          <p:cNvSpPr txBox="1"/>
          <p:nvPr/>
        </p:nvSpPr>
        <p:spPr>
          <a:xfrm>
            <a:off x="457200" y="1219200"/>
            <a:ext cx="8305800" cy="923330"/>
          </a:xfrm>
          <a:prstGeom prst="rect">
            <a:avLst/>
          </a:prstGeom>
          <a:noFill/>
        </p:spPr>
        <p:txBody>
          <a:bodyPr wrap="square" rtlCol="0">
            <a:spAutoFit/>
          </a:bodyPr>
          <a:lstStyle/>
          <a:p>
            <a:pPr algn="ctr"/>
            <a:r>
              <a:rPr lang="en-US" sz="3600" b="1" dirty="0">
                <a:solidFill>
                  <a:srgbClr val="008996"/>
                </a:solidFill>
                <a:latin typeface="+mj-lt"/>
                <a:ea typeface="+mj-ea"/>
                <a:cs typeface="+mj-cs"/>
              </a:rPr>
              <a:t>Superuser Mobility and DMO Demo</a:t>
            </a:r>
            <a:endParaRPr lang="en-US" sz="3200" b="1" dirty="0">
              <a:solidFill>
                <a:schemeClr val="accent2"/>
              </a:solidFill>
              <a:latin typeface="+mn-lt"/>
              <a:cs typeface="+mn-cs"/>
            </a:endParaRPr>
          </a:p>
          <a:p>
            <a:endParaRPr lang="en-US" dirty="0"/>
          </a:p>
        </p:txBody>
      </p:sp>
    </p:spTree>
    <p:extLst>
      <p:ext uri="{BB962C8B-B14F-4D97-AF65-F5344CB8AC3E}">
        <p14:creationId xmlns:p14="http://schemas.microsoft.com/office/powerpoint/2010/main" val="130693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p:txBody>
          <a:bodyPr/>
          <a:lstStyle/>
          <a:p>
            <a:pPr>
              <a:defRPr/>
            </a:pPr>
            <a:fld id="{8A9277BE-5DF1-4CBC-8139-FE686D0985CD}" type="slidenum">
              <a:rPr lang="en-CA" smtClean="0"/>
              <a:pPr>
                <a:defRPr/>
              </a:pPr>
              <a:t>10</a:t>
            </a:fld>
            <a:endParaRPr lang="en-CA" dirty="0"/>
          </a:p>
        </p:txBody>
      </p:sp>
      <p:sp>
        <p:nvSpPr>
          <p:cNvPr id="7" name="Title 6"/>
          <p:cNvSpPr>
            <a:spLocks noGrp="1"/>
          </p:cNvSpPr>
          <p:nvPr>
            <p:ph type="title"/>
          </p:nvPr>
        </p:nvSpPr>
        <p:spPr>
          <a:xfrm>
            <a:off x="467742" y="1066800"/>
            <a:ext cx="8219058" cy="982960"/>
          </a:xfrm>
        </p:spPr>
        <p:txBody>
          <a:bodyPr>
            <a:normAutofit fontScale="90000"/>
          </a:bodyPr>
          <a:lstStyle/>
          <a:p>
            <a:r>
              <a:rPr lang="en-CA" sz="3600" dirty="0">
                <a:solidFill>
                  <a:schemeClr val="accent3"/>
                </a:solidFill>
              </a:rPr>
              <a:t>What are Haiku and Canto</a:t>
            </a:r>
            <a:br>
              <a:rPr lang="en-CA" sz="3600" dirty="0">
                <a:solidFill>
                  <a:schemeClr val="accent3"/>
                </a:solidFill>
              </a:rPr>
            </a:br>
            <a:endParaRPr lang="en-US" sz="3600" dirty="0">
              <a:solidFill>
                <a:schemeClr val="accent3"/>
              </a:solidFill>
            </a:endParaRPr>
          </a:p>
        </p:txBody>
      </p:sp>
      <p:sp>
        <p:nvSpPr>
          <p:cNvPr id="12" name="Text Placeholder 5"/>
          <p:cNvSpPr>
            <a:spLocks noGrp="1"/>
          </p:cNvSpPr>
          <p:nvPr>
            <p:ph type="body" sz="quarter" idx="22"/>
          </p:nvPr>
        </p:nvSpPr>
        <p:spPr>
          <a:xfrm>
            <a:off x="467742" y="260648"/>
            <a:ext cx="6912570" cy="301625"/>
          </a:xfrm>
        </p:spPr>
        <p:txBody>
          <a:bodyPr/>
          <a:lstStyle/>
          <a:p>
            <a:r>
              <a:rPr lang="en-US" dirty="0"/>
              <a:t>DMO and Mobility</a:t>
            </a:r>
          </a:p>
        </p:txBody>
      </p:sp>
      <p:sp>
        <p:nvSpPr>
          <p:cNvPr id="8" name="Content Placeholder 4">
            <a:extLst>
              <a:ext uri="{FF2B5EF4-FFF2-40B4-BE49-F238E27FC236}">
                <a16:creationId xmlns:a16="http://schemas.microsoft.com/office/drawing/2014/main" id="{11B61E57-1626-42C0-A1EC-0BDB53556DFD}"/>
              </a:ext>
            </a:extLst>
          </p:cNvPr>
          <p:cNvSpPr txBox="1">
            <a:spLocks/>
          </p:cNvSpPr>
          <p:nvPr/>
        </p:nvSpPr>
        <p:spPr>
          <a:xfrm>
            <a:off x="482009" y="1981200"/>
            <a:ext cx="7982869" cy="406479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1200"/>
              </a:spcAft>
              <a:buClr>
                <a:srgbClr val="E28432"/>
              </a:buClr>
              <a:buSzPct val="110000"/>
            </a:pPr>
            <a:r>
              <a:rPr lang="en-US" sz="2800" dirty="0">
                <a:solidFill>
                  <a:srgbClr val="5C6670"/>
                </a:solidFill>
              </a:rPr>
              <a:t>Haiku is a phone-based app usable on Android and Apple phones</a:t>
            </a:r>
          </a:p>
          <a:p>
            <a:pPr algn="just">
              <a:spcAft>
                <a:spcPts val="1200"/>
              </a:spcAft>
              <a:buClr>
                <a:srgbClr val="E28432"/>
              </a:buClr>
              <a:buSzPct val="110000"/>
            </a:pPr>
            <a:r>
              <a:rPr lang="en-US" sz="2800" dirty="0">
                <a:solidFill>
                  <a:srgbClr val="5C6670"/>
                </a:solidFill>
              </a:rPr>
              <a:t>Canto is a tablet-based app usable with iPads</a:t>
            </a:r>
          </a:p>
          <a:p>
            <a:pPr algn="just">
              <a:spcAft>
                <a:spcPts val="1200"/>
              </a:spcAft>
              <a:buClr>
                <a:srgbClr val="E28432"/>
              </a:buClr>
              <a:buSzPct val="110000"/>
            </a:pPr>
            <a:r>
              <a:rPr lang="en-US" sz="2800" dirty="0">
                <a:solidFill>
                  <a:srgbClr val="5C6670"/>
                </a:solidFill>
              </a:rPr>
              <a:t>Intuitive – no training recommended</a:t>
            </a:r>
          </a:p>
          <a:p>
            <a:pPr algn="just">
              <a:spcAft>
                <a:spcPts val="1200"/>
              </a:spcAft>
              <a:buClr>
                <a:srgbClr val="E28432"/>
              </a:buClr>
              <a:buSzPct val="110000"/>
            </a:pPr>
            <a:r>
              <a:rPr lang="en-US" sz="2800" dirty="0">
                <a:solidFill>
                  <a:srgbClr val="5C6670"/>
                </a:solidFill>
              </a:rPr>
              <a:t>Will need to enroll in Work Space 1</a:t>
            </a:r>
          </a:p>
          <a:p>
            <a:pPr algn="just">
              <a:spcAft>
                <a:spcPts val="1200"/>
              </a:spcAft>
              <a:buClr>
                <a:srgbClr val="E28432"/>
              </a:buClr>
              <a:buSzPct val="110000"/>
            </a:pPr>
            <a:r>
              <a:rPr lang="en-US" sz="2800" dirty="0" err="1">
                <a:solidFill>
                  <a:srgbClr val="5C6670"/>
                </a:solidFill>
              </a:rPr>
              <a:t>Quickstart</a:t>
            </a:r>
            <a:r>
              <a:rPr lang="en-US" sz="2800" dirty="0">
                <a:solidFill>
                  <a:srgbClr val="5C6670"/>
                </a:solidFill>
              </a:rPr>
              <a:t> guides</a:t>
            </a:r>
          </a:p>
          <a:p>
            <a:pPr lvl="1" algn="just">
              <a:spcAft>
                <a:spcPts val="1200"/>
              </a:spcAft>
              <a:buClr>
                <a:srgbClr val="E28432"/>
              </a:buClr>
              <a:buSzPct val="110000"/>
            </a:pPr>
            <a:r>
              <a:rPr lang="en-US" sz="2400" dirty="0">
                <a:solidFill>
                  <a:srgbClr val="5C6670"/>
                </a:solidFill>
                <a:hlinkClick r:id="rId3"/>
              </a:rPr>
              <a:t>https://</a:t>
            </a:r>
            <a:r>
              <a:rPr lang="en-US" sz="2400" dirty="0" err="1">
                <a:solidFill>
                  <a:srgbClr val="5C6670"/>
                </a:solidFill>
                <a:hlinkClick r:id="rId3"/>
              </a:rPr>
              <a:t>sites.google.com</a:t>
            </a:r>
            <a:r>
              <a:rPr lang="en-US" sz="2400" dirty="0">
                <a:solidFill>
                  <a:srgbClr val="5C6670"/>
                </a:solidFill>
                <a:hlinkClick r:id="rId3"/>
              </a:rPr>
              <a:t>/view/cc-manual/Mobility</a:t>
            </a:r>
            <a:endParaRPr lang="en-US" sz="2400" dirty="0">
              <a:solidFill>
                <a:srgbClr val="5C6670"/>
              </a:solidFill>
            </a:endParaRPr>
          </a:p>
          <a:p>
            <a:pPr lvl="1" algn="just">
              <a:spcAft>
                <a:spcPts val="1200"/>
              </a:spcAft>
              <a:buClr>
                <a:srgbClr val="E28432"/>
              </a:buClr>
              <a:buSzPct val="110000"/>
            </a:pPr>
            <a:endParaRPr lang="en-US" sz="1600" dirty="0">
              <a:solidFill>
                <a:srgbClr val="5C6670"/>
              </a:solidFill>
            </a:endParaRPr>
          </a:p>
        </p:txBody>
      </p:sp>
    </p:spTree>
    <p:extLst>
      <p:ext uri="{BB962C8B-B14F-4D97-AF65-F5344CB8AC3E}">
        <p14:creationId xmlns:p14="http://schemas.microsoft.com/office/powerpoint/2010/main" val="182940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5BD7AEA-1C40-48F8-819B-2F9F8C1E859F}"/>
              </a:ext>
            </a:extLst>
          </p:cNvPr>
          <p:cNvSpPr>
            <a:spLocks noGrp="1"/>
          </p:cNvSpPr>
          <p:nvPr>
            <p:ph type="body" sz="quarter" idx="22"/>
          </p:nvPr>
        </p:nvSpPr>
        <p:spPr>
          <a:xfrm>
            <a:off x="467742" y="260648"/>
            <a:ext cx="6912570" cy="301625"/>
          </a:xfrm>
        </p:spPr>
        <p:txBody>
          <a:bodyPr/>
          <a:lstStyle/>
          <a:p>
            <a:r>
              <a:rPr lang="en-US" dirty="0"/>
              <a:t>Epic User Web</a:t>
            </a:r>
          </a:p>
        </p:txBody>
      </p:sp>
      <p:sp>
        <p:nvSpPr>
          <p:cNvPr id="17" name="Footer Placeholder 2">
            <a:extLst>
              <a:ext uri="{FF2B5EF4-FFF2-40B4-BE49-F238E27FC236}">
                <a16:creationId xmlns:a16="http://schemas.microsoft.com/office/drawing/2014/main" id="{E9333BFD-BA09-42DE-BB11-486BC49C877E}"/>
              </a:ext>
            </a:extLst>
          </p:cNvPr>
          <p:cNvSpPr>
            <a:spLocks noGrp="1"/>
          </p:cNvSpPr>
          <p:nvPr>
            <p:ph type="ftr" sz="quarter" idx="24"/>
          </p:nvPr>
        </p:nvSpPr>
        <p:spPr>
          <a:xfrm>
            <a:off x="3124200" y="6304235"/>
            <a:ext cx="2895600" cy="365125"/>
          </a:xfrm>
        </p:spPr>
        <p:txBody>
          <a:bodyPr/>
          <a:lstStyle/>
          <a:p>
            <a:pPr>
              <a:defRPr/>
            </a:pPr>
            <a:endParaRPr lang="en-CA"/>
          </a:p>
        </p:txBody>
      </p:sp>
      <p:pic>
        <p:nvPicPr>
          <p:cNvPr id="10" name="Picture Placeholder 9">
            <a:extLst>
              <a:ext uri="{FF2B5EF4-FFF2-40B4-BE49-F238E27FC236}">
                <a16:creationId xmlns:a16="http://schemas.microsoft.com/office/drawing/2014/main" id="{BEEAB570-C0DA-9947-B8D5-9DC071A355C5}"/>
              </a:ext>
            </a:extLst>
          </p:cNvPr>
          <p:cNvPicPr>
            <a:picLocks noGrp="1" noChangeAspect="1"/>
          </p:cNvPicPr>
          <p:nvPr>
            <p:ph sz="quarter" idx="25"/>
          </p:nvPr>
        </p:nvPicPr>
        <p:blipFill>
          <a:blip r:embed="rId3"/>
          <a:stretch>
            <a:fillRect/>
          </a:stretch>
        </p:blipFill>
        <p:spPr>
          <a:xfrm>
            <a:off x="457200" y="1028749"/>
            <a:ext cx="8147050" cy="4440140"/>
          </a:xfrm>
          <a:prstGeom prst="rect">
            <a:avLst/>
          </a:prstGeom>
          <a:noFill/>
        </p:spPr>
      </p:pic>
      <p:sp>
        <p:nvSpPr>
          <p:cNvPr id="4" name="Slide Number Placeholder 3">
            <a:extLst>
              <a:ext uri="{FF2B5EF4-FFF2-40B4-BE49-F238E27FC236}">
                <a16:creationId xmlns:a16="http://schemas.microsoft.com/office/drawing/2014/main" id="{5E05D23D-A508-3C4A-9AEC-6C10F65EF868}"/>
              </a:ext>
            </a:extLst>
          </p:cNvPr>
          <p:cNvSpPr>
            <a:spLocks noGrp="1"/>
          </p:cNvSpPr>
          <p:nvPr>
            <p:ph type="sldNum" sz="quarter" idx="26"/>
          </p:nvPr>
        </p:nvSpPr>
        <p:spPr>
          <a:xfrm>
            <a:off x="6553200" y="6304235"/>
            <a:ext cx="2133600" cy="365125"/>
          </a:xfrm>
        </p:spPr>
        <p:txBody>
          <a:bodyPr anchor="ctr">
            <a:normAutofit/>
          </a:bodyPr>
          <a:lstStyle/>
          <a:p>
            <a:pPr>
              <a:spcAft>
                <a:spcPts val="600"/>
              </a:spcAft>
              <a:defRPr/>
            </a:pPr>
            <a:fld id="{8A9277BE-5DF1-4CBC-8139-FE686D0985CD}" type="slidenum">
              <a:rPr lang="en-CA" smtClean="0"/>
              <a:pPr>
                <a:spcAft>
                  <a:spcPts val="600"/>
                </a:spcAft>
                <a:defRPr/>
              </a:pPr>
              <a:t>11</a:t>
            </a:fld>
            <a:endParaRPr lang="en-CA"/>
          </a:p>
        </p:txBody>
      </p:sp>
    </p:spTree>
    <p:extLst>
      <p:ext uri="{BB962C8B-B14F-4D97-AF65-F5344CB8AC3E}">
        <p14:creationId xmlns:p14="http://schemas.microsoft.com/office/powerpoint/2010/main" val="163620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5BD7AEA-1C40-48F8-819B-2F9F8C1E859F}"/>
              </a:ext>
            </a:extLst>
          </p:cNvPr>
          <p:cNvSpPr>
            <a:spLocks noGrp="1"/>
          </p:cNvSpPr>
          <p:nvPr>
            <p:ph type="body" sz="quarter" idx="22"/>
          </p:nvPr>
        </p:nvSpPr>
        <p:spPr>
          <a:xfrm>
            <a:off x="467742" y="260648"/>
            <a:ext cx="6912570" cy="301625"/>
          </a:xfrm>
        </p:spPr>
        <p:txBody>
          <a:bodyPr/>
          <a:lstStyle/>
          <a:p>
            <a:r>
              <a:rPr lang="en-US" dirty="0"/>
              <a:t>Epic User Web</a:t>
            </a:r>
          </a:p>
        </p:txBody>
      </p:sp>
      <p:sp>
        <p:nvSpPr>
          <p:cNvPr id="17" name="Footer Placeholder 2">
            <a:extLst>
              <a:ext uri="{FF2B5EF4-FFF2-40B4-BE49-F238E27FC236}">
                <a16:creationId xmlns:a16="http://schemas.microsoft.com/office/drawing/2014/main" id="{E9333BFD-BA09-42DE-BB11-486BC49C877E}"/>
              </a:ext>
            </a:extLst>
          </p:cNvPr>
          <p:cNvSpPr>
            <a:spLocks noGrp="1"/>
          </p:cNvSpPr>
          <p:nvPr>
            <p:ph type="ftr" sz="quarter" idx="24"/>
          </p:nvPr>
        </p:nvSpPr>
        <p:spPr>
          <a:xfrm>
            <a:off x="3124200" y="6304235"/>
            <a:ext cx="2895600" cy="365125"/>
          </a:xfrm>
        </p:spPr>
        <p:txBody>
          <a:bodyPr/>
          <a:lstStyle/>
          <a:p>
            <a:pPr>
              <a:defRPr/>
            </a:pPr>
            <a:endParaRPr lang="en-CA"/>
          </a:p>
        </p:txBody>
      </p:sp>
      <p:sp>
        <p:nvSpPr>
          <p:cNvPr id="4" name="Slide Number Placeholder 3">
            <a:extLst>
              <a:ext uri="{FF2B5EF4-FFF2-40B4-BE49-F238E27FC236}">
                <a16:creationId xmlns:a16="http://schemas.microsoft.com/office/drawing/2014/main" id="{5E05D23D-A508-3C4A-9AEC-6C10F65EF868}"/>
              </a:ext>
            </a:extLst>
          </p:cNvPr>
          <p:cNvSpPr>
            <a:spLocks noGrp="1"/>
          </p:cNvSpPr>
          <p:nvPr>
            <p:ph type="sldNum" sz="quarter" idx="26"/>
          </p:nvPr>
        </p:nvSpPr>
        <p:spPr>
          <a:xfrm>
            <a:off x="6553200" y="6304235"/>
            <a:ext cx="2133600" cy="365125"/>
          </a:xfrm>
        </p:spPr>
        <p:txBody>
          <a:bodyPr anchor="ctr">
            <a:normAutofit/>
          </a:bodyPr>
          <a:lstStyle/>
          <a:p>
            <a:pPr>
              <a:spcAft>
                <a:spcPts val="600"/>
              </a:spcAft>
              <a:defRPr/>
            </a:pPr>
            <a:fld id="{8A9277BE-5DF1-4CBC-8139-FE686D0985CD}" type="slidenum">
              <a:rPr lang="en-CA" smtClean="0"/>
              <a:pPr>
                <a:spcAft>
                  <a:spcPts val="600"/>
                </a:spcAft>
                <a:defRPr/>
              </a:pPr>
              <a:t>12</a:t>
            </a:fld>
            <a:endParaRPr lang="en-CA"/>
          </a:p>
        </p:txBody>
      </p:sp>
      <p:pic>
        <p:nvPicPr>
          <p:cNvPr id="3" name="Content Placeholder 2">
            <a:extLst>
              <a:ext uri="{FF2B5EF4-FFF2-40B4-BE49-F238E27FC236}">
                <a16:creationId xmlns:a16="http://schemas.microsoft.com/office/drawing/2014/main" id="{F6435C94-1A51-C842-810B-AB0A444631A7}"/>
              </a:ext>
            </a:extLst>
          </p:cNvPr>
          <p:cNvPicPr>
            <a:picLocks noGrp="1" noChangeAspect="1"/>
          </p:cNvPicPr>
          <p:nvPr>
            <p:ph sz="quarter" idx="25"/>
          </p:nvPr>
        </p:nvPicPr>
        <p:blipFill>
          <a:blip r:embed="rId3"/>
          <a:stretch>
            <a:fillRect/>
          </a:stretch>
        </p:blipFill>
        <p:spPr>
          <a:xfrm>
            <a:off x="727075" y="1134269"/>
            <a:ext cx="7607300" cy="4229100"/>
          </a:xfrm>
          <a:prstGeom prst="rect">
            <a:avLst/>
          </a:prstGeom>
        </p:spPr>
      </p:pic>
    </p:spTree>
    <p:extLst>
      <p:ext uri="{BB962C8B-B14F-4D97-AF65-F5344CB8AC3E}">
        <p14:creationId xmlns:p14="http://schemas.microsoft.com/office/powerpoint/2010/main" val="157760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5BD7AEA-1C40-48F8-819B-2F9F8C1E859F}"/>
              </a:ext>
            </a:extLst>
          </p:cNvPr>
          <p:cNvSpPr>
            <a:spLocks noGrp="1"/>
          </p:cNvSpPr>
          <p:nvPr>
            <p:ph type="body" sz="quarter" idx="22"/>
          </p:nvPr>
        </p:nvSpPr>
        <p:spPr>
          <a:xfrm>
            <a:off x="467742" y="260648"/>
            <a:ext cx="6912570" cy="301625"/>
          </a:xfrm>
        </p:spPr>
        <p:txBody>
          <a:bodyPr/>
          <a:lstStyle/>
          <a:p>
            <a:r>
              <a:rPr lang="en-US" dirty="0"/>
              <a:t>Epic User Web</a:t>
            </a:r>
          </a:p>
        </p:txBody>
      </p:sp>
      <p:sp>
        <p:nvSpPr>
          <p:cNvPr id="17" name="Footer Placeholder 2">
            <a:extLst>
              <a:ext uri="{FF2B5EF4-FFF2-40B4-BE49-F238E27FC236}">
                <a16:creationId xmlns:a16="http://schemas.microsoft.com/office/drawing/2014/main" id="{E9333BFD-BA09-42DE-BB11-486BC49C877E}"/>
              </a:ext>
            </a:extLst>
          </p:cNvPr>
          <p:cNvSpPr>
            <a:spLocks noGrp="1"/>
          </p:cNvSpPr>
          <p:nvPr>
            <p:ph type="ftr" sz="quarter" idx="24"/>
          </p:nvPr>
        </p:nvSpPr>
        <p:spPr>
          <a:xfrm>
            <a:off x="3124200" y="6304235"/>
            <a:ext cx="2895600" cy="365125"/>
          </a:xfrm>
        </p:spPr>
        <p:txBody>
          <a:bodyPr/>
          <a:lstStyle/>
          <a:p>
            <a:pPr>
              <a:defRPr/>
            </a:pPr>
            <a:endParaRPr lang="en-CA"/>
          </a:p>
        </p:txBody>
      </p:sp>
      <p:sp>
        <p:nvSpPr>
          <p:cNvPr id="4" name="Slide Number Placeholder 3">
            <a:extLst>
              <a:ext uri="{FF2B5EF4-FFF2-40B4-BE49-F238E27FC236}">
                <a16:creationId xmlns:a16="http://schemas.microsoft.com/office/drawing/2014/main" id="{5E05D23D-A508-3C4A-9AEC-6C10F65EF868}"/>
              </a:ext>
            </a:extLst>
          </p:cNvPr>
          <p:cNvSpPr>
            <a:spLocks noGrp="1"/>
          </p:cNvSpPr>
          <p:nvPr>
            <p:ph type="sldNum" sz="quarter" idx="26"/>
          </p:nvPr>
        </p:nvSpPr>
        <p:spPr>
          <a:xfrm>
            <a:off x="6553200" y="6304235"/>
            <a:ext cx="2133600" cy="365125"/>
          </a:xfrm>
        </p:spPr>
        <p:txBody>
          <a:bodyPr anchor="ctr">
            <a:normAutofit/>
          </a:bodyPr>
          <a:lstStyle/>
          <a:p>
            <a:pPr>
              <a:spcAft>
                <a:spcPts val="600"/>
              </a:spcAft>
              <a:defRPr/>
            </a:pPr>
            <a:fld id="{8A9277BE-5DF1-4CBC-8139-FE686D0985CD}" type="slidenum">
              <a:rPr lang="en-CA" smtClean="0"/>
              <a:pPr>
                <a:spcAft>
                  <a:spcPts val="600"/>
                </a:spcAft>
                <a:defRPr/>
              </a:pPr>
              <a:t>13</a:t>
            </a:fld>
            <a:endParaRPr lang="en-CA"/>
          </a:p>
        </p:txBody>
      </p:sp>
      <p:pic>
        <p:nvPicPr>
          <p:cNvPr id="5" name="Content Placeholder 4">
            <a:extLst>
              <a:ext uri="{FF2B5EF4-FFF2-40B4-BE49-F238E27FC236}">
                <a16:creationId xmlns:a16="http://schemas.microsoft.com/office/drawing/2014/main" id="{6FB43967-4256-C245-A07A-66CE4D553BEA}"/>
              </a:ext>
            </a:extLst>
          </p:cNvPr>
          <p:cNvPicPr>
            <a:picLocks noGrp="1" noChangeAspect="1"/>
          </p:cNvPicPr>
          <p:nvPr>
            <p:ph sz="quarter" idx="25"/>
          </p:nvPr>
        </p:nvPicPr>
        <p:blipFill>
          <a:blip r:embed="rId3"/>
          <a:stretch>
            <a:fillRect/>
          </a:stretch>
        </p:blipFill>
        <p:spPr>
          <a:xfrm>
            <a:off x="701675" y="1216819"/>
            <a:ext cx="7658100" cy="4064000"/>
          </a:xfrm>
          <a:prstGeom prst="rect">
            <a:avLst/>
          </a:prstGeom>
        </p:spPr>
      </p:pic>
    </p:spTree>
    <p:extLst>
      <p:ext uri="{BB962C8B-B14F-4D97-AF65-F5344CB8AC3E}">
        <p14:creationId xmlns:p14="http://schemas.microsoft.com/office/powerpoint/2010/main" val="93135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5BD7AEA-1C40-48F8-819B-2F9F8C1E859F}"/>
              </a:ext>
            </a:extLst>
          </p:cNvPr>
          <p:cNvSpPr>
            <a:spLocks noGrp="1"/>
          </p:cNvSpPr>
          <p:nvPr>
            <p:ph type="body" sz="quarter" idx="22"/>
          </p:nvPr>
        </p:nvSpPr>
        <p:spPr>
          <a:xfrm>
            <a:off x="467742" y="260648"/>
            <a:ext cx="6912570" cy="301625"/>
          </a:xfrm>
        </p:spPr>
        <p:txBody>
          <a:bodyPr/>
          <a:lstStyle/>
          <a:p>
            <a:r>
              <a:rPr lang="en-US" dirty="0"/>
              <a:t>Epic User Web</a:t>
            </a:r>
          </a:p>
        </p:txBody>
      </p:sp>
      <p:sp>
        <p:nvSpPr>
          <p:cNvPr id="17" name="Footer Placeholder 2">
            <a:extLst>
              <a:ext uri="{FF2B5EF4-FFF2-40B4-BE49-F238E27FC236}">
                <a16:creationId xmlns:a16="http://schemas.microsoft.com/office/drawing/2014/main" id="{E9333BFD-BA09-42DE-BB11-486BC49C877E}"/>
              </a:ext>
            </a:extLst>
          </p:cNvPr>
          <p:cNvSpPr>
            <a:spLocks noGrp="1"/>
          </p:cNvSpPr>
          <p:nvPr>
            <p:ph type="ftr" sz="quarter" idx="24"/>
          </p:nvPr>
        </p:nvSpPr>
        <p:spPr>
          <a:xfrm>
            <a:off x="3124200" y="6304235"/>
            <a:ext cx="2895600" cy="365125"/>
          </a:xfrm>
        </p:spPr>
        <p:txBody>
          <a:bodyPr/>
          <a:lstStyle/>
          <a:p>
            <a:pPr>
              <a:defRPr/>
            </a:pPr>
            <a:endParaRPr lang="en-CA"/>
          </a:p>
        </p:txBody>
      </p:sp>
      <p:sp>
        <p:nvSpPr>
          <p:cNvPr id="4" name="Slide Number Placeholder 3">
            <a:extLst>
              <a:ext uri="{FF2B5EF4-FFF2-40B4-BE49-F238E27FC236}">
                <a16:creationId xmlns:a16="http://schemas.microsoft.com/office/drawing/2014/main" id="{5E05D23D-A508-3C4A-9AEC-6C10F65EF868}"/>
              </a:ext>
            </a:extLst>
          </p:cNvPr>
          <p:cNvSpPr>
            <a:spLocks noGrp="1"/>
          </p:cNvSpPr>
          <p:nvPr>
            <p:ph type="sldNum" sz="quarter" idx="26"/>
          </p:nvPr>
        </p:nvSpPr>
        <p:spPr>
          <a:xfrm>
            <a:off x="6553200" y="6304235"/>
            <a:ext cx="2133600" cy="365125"/>
          </a:xfrm>
        </p:spPr>
        <p:txBody>
          <a:bodyPr anchor="ctr">
            <a:normAutofit/>
          </a:bodyPr>
          <a:lstStyle/>
          <a:p>
            <a:pPr>
              <a:spcAft>
                <a:spcPts val="600"/>
              </a:spcAft>
              <a:defRPr/>
            </a:pPr>
            <a:fld id="{8A9277BE-5DF1-4CBC-8139-FE686D0985CD}" type="slidenum">
              <a:rPr lang="en-CA" smtClean="0"/>
              <a:pPr>
                <a:spcAft>
                  <a:spcPts val="600"/>
                </a:spcAft>
                <a:defRPr/>
              </a:pPr>
              <a:t>14</a:t>
            </a:fld>
            <a:endParaRPr lang="en-CA"/>
          </a:p>
        </p:txBody>
      </p:sp>
      <p:pic>
        <p:nvPicPr>
          <p:cNvPr id="3" name="Content Placeholder 2">
            <a:extLst>
              <a:ext uri="{FF2B5EF4-FFF2-40B4-BE49-F238E27FC236}">
                <a16:creationId xmlns:a16="http://schemas.microsoft.com/office/drawing/2014/main" id="{A3580C6C-FC0D-F144-A4FA-E0B6AA115ED4}"/>
              </a:ext>
            </a:extLst>
          </p:cNvPr>
          <p:cNvPicPr>
            <a:picLocks noGrp="1" noChangeAspect="1"/>
          </p:cNvPicPr>
          <p:nvPr>
            <p:ph sz="quarter" idx="25"/>
          </p:nvPr>
        </p:nvPicPr>
        <p:blipFill>
          <a:blip r:embed="rId3"/>
          <a:stretch>
            <a:fillRect/>
          </a:stretch>
        </p:blipFill>
        <p:spPr>
          <a:xfrm>
            <a:off x="714375" y="1191419"/>
            <a:ext cx="7632700" cy="4114800"/>
          </a:xfrm>
          <a:prstGeom prst="rect">
            <a:avLst/>
          </a:prstGeom>
        </p:spPr>
      </p:pic>
    </p:spTree>
    <p:extLst>
      <p:ext uri="{BB962C8B-B14F-4D97-AF65-F5344CB8AC3E}">
        <p14:creationId xmlns:p14="http://schemas.microsoft.com/office/powerpoint/2010/main" val="9407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5BD7AEA-1C40-48F8-819B-2F9F8C1E859F}"/>
              </a:ext>
            </a:extLst>
          </p:cNvPr>
          <p:cNvSpPr>
            <a:spLocks noGrp="1"/>
          </p:cNvSpPr>
          <p:nvPr>
            <p:ph type="body" sz="quarter" idx="22"/>
          </p:nvPr>
        </p:nvSpPr>
        <p:spPr>
          <a:xfrm>
            <a:off x="467742" y="260648"/>
            <a:ext cx="6912570" cy="301625"/>
          </a:xfrm>
        </p:spPr>
        <p:txBody>
          <a:bodyPr/>
          <a:lstStyle/>
          <a:p>
            <a:r>
              <a:rPr lang="en-US" dirty="0"/>
              <a:t>Epic User Web</a:t>
            </a:r>
          </a:p>
        </p:txBody>
      </p:sp>
      <p:sp>
        <p:nvSpPr>
          <p:cNvPr id="17" name="Footer Placeholder 2">
            <a:extLst>
              <a:ext uri="{FF2B5EF4-FFF2-40B4-BE49-F238E27FC236}">
                <a16:creationId xmlns:a16="http://schemas.microsoft.com/office/drawing/2014/main" id="{E9333BFD-BA09-42DE-BB11-486BC49C877E}"/>
              </a:ext>
            </a:extLst>
          </p:cNvPr>
          <p:cNvSpPr>
            <a:spLocks noGrp="1"/>
          </p:cNvSpPr>
          <p:nvPr>
            <p:ph type="ftr" sz="quarter" idx="24"/>
          </p:nvPr>
        </p:nvSpPr>
        <p:spPr>
          <a:xfrm>
            <a:off x="3124200" y="6304235"/>
            <a:ext cx="2895600" cy="365125"/>
          </a:xfrm>
        </p:spPr>
        <p:txBody>
          <a:bodyPr/>
          <a:lstStyle/>
          <a:p>
            <a:pPr>
              <a:defRPr/>
            </a:pPr>
            <a:endParaRPr lang="en-CA"/>
          </a:p>
        </p:txBody>
      </p:sp>
      <p:sp>
        <p:nvSpPr>
          <p:cNvPr id="4" name="Slide Number Placeholder 3">
            <a:extLst>
              <a:ext uri="{FF2B5EF4-FFF2-40B4-BE49-F238E27FC236}">
                <a16:creationId xmlns:a16="http://schemas.microsoft.com/office/drawing/2014/main" id="{5E05D23D-A508-3C4A-9AEC-6C10F65EF868}"/>
              </a:ext>
            </a:extLst>
          </p:cNvPr>
          <p:cNvSpPr>
            <a:spLocks noGrp="1"/>
          </p:cNvSpPr>
          <p:nvPr>
            <p:ph type="sldNum" sz="quarter" idx="26"/>
          </p:nvPr>
        </p:nvSpPr>
        <p:spPr>
          <a:xfrm>
            <a:off x="6553200" y="6304235"/>
            <a:ext cx="2133600" cy="365125"/>
          </a:xfrm>
        </p:spPr>
        <p:txBody>
          <a:bodyPr anchor="ctr">
            <a:normAutofit/>
          </a:bodyPr>
          <a:lstStyle/>
          <a:p>
            <a:pPr>
              <a:spcAft>
                <a:spcPts val="600"/>
              </a:spcAft>
              <a:defRPr/>
            </a:pPr>
            <a:fld id="{8A9277BE-5DF1-4CBC-8139-FE686D0985CD}" type="slidenum">
              <a:rPr lang="en-CA" smtClean="0"/>
              <a:pPr>
                <a:spcAft>
                  <a:spcPts val="600"/>
                </a:spcAft>
                <a:defRPr/>
              </a:pPr>
              <a:t>15</a:t>
            </a:fld>
            <a:endParaRPr lang="en-CA"/>
          </a:p>
        </p:txBody>
      </p:sp>
      <p:pic>
        <p:nvPicPr>
          <p:cNvPr id="5" name="Content Placeholder 4">
            <a:extLst>
              <a:ext uri="{FF2B5EF4-FFF2-40B4-BE49-F238E27FC236}">
                <a16:creationId xmlns:a16="http://schemas.microsoft.com/office/drawing/2014/main" id="{789C523D-97C8-5D4F-AAC1-43858D2D1EE7}"/>
              </a:ext>
            </a:extLst>
          </p:cNvPr>
          <p:cNvPicPr>
            <a:picLocks noGrp="1" noChangeAspect="1"/>
          </p:cNvPicPr>
          <p:nvPr>
            <p:ph sz="quarter" idx="25"/>
          </p:nvPr>
        </p:nvPicPr>
        <p:blipFill>
          <a:blip r:embed="rId3"/>
          <a:stretch>
            <a:fillRect/>
          </a:stretch>
        </p:blipFill>
        <p:spPr>
          <a:xfrm>
            <a:off x="669925" y="1318419"/>
            <a:ext cx="7721600" cy="3860800"/>
          </a:xfrm>
          <a:prstGeom prst="rect">
            <a:avLst/>
          </a:prstGeom>
        </p:spPr>
      </p:pic>
    </p:spTree>
    <p:extLst>
      <p:ext uri="{BB962C8B-B14F-4D97-AF65-F5344CB8AC3E}">
        <p14:creationId xmlns:p14="http://schemas.microsoft.com/office/powerpoint/2010/main" val="232592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16</a:t>
            </a:fld>
            <a:endParaRPr lang="en-CA" dirty="0"/>
          </a:p>
        </p:txBody>
      </p:sp>
      <p:sp>
        <p:nvSpPr>
          <p:cNvPr id="5" name="Content Placeholder 4"/>
          <p:cNvSpPr>
            <a:spLocks noGrp="1"/>
          </p:cNvSpPr>
          <p:nvPr>
            <p:ph sz="quarter" idx="26"/>
          </p:nvPr>
        </p:nvSpPr>
        <p:spPr>
          <a:xfrm>
            <a:off x="539750" y="1662125"/>
            <a:ext cx="8064500" cy="3888432"/>
          </a:xfrm>
        </p:spPr>
        <p:txBody>
          <a:bodyPr/>
          <a:lstStyle/>
          <a:p>
            <a:pPr marL="0" indent="0" algn="ctr">
              <a:buNone/>
            </a:pPr>
            <a:r>
              <a:rPr lang="en-US" sz="7200" dirty="0"/>
              <a:t>Thank You!</a:t>
            </a:r>
          </a:p>
          <a:p>
            <a:pPr marL="0" indent="0" algn="ctr">
              <a:buNone/>
            </a:pPr>
            <a:endParaRPr lang="en-US" dirty="0"/>
          </a:p>
          <a:p>
            <a:pPr marL="0" indent="0" algn="ctr">
              <a:buNone/>
            </a:pPr>
            <a:endParaRPr lang="en-US" dirty="0">
              <a:latin typeface="Arial" panose="020B0604020202020204" pitchFamily="34" charset="0"/>
            </a:endParaRPr>
          </a:p>
          <a:p>
            <a:pPr marL="0" indent="0" algn="ctr">
              <a:buNone/>
            </a:pPr>
            <a:endParaRPr lang="en-US" u="sng" dirty="0"/>
          </a:p>
        </p:txBody>
      </p:sp>
      <p:pic>
        <p:nvPicPr>
          <p:cNvPr id="6" name="Content Placeholder 6"/>
          <p:cNvPicPr>
            <a:picLocks noChangeAspect="1"/>
          </p:cNvPicPr>
          <p:nvPr/>
        </p:nvPicPr>
        <p:blipFill>
          <a:blip r:embed="rId3"/>
          <a:stretch>
            <a:fillRect/>
          </a:stretch>
        </p:blipFill>
        <p:spPr bwMode="auto">
          <a:xfrm>
            <a:off x="2555776" y="3166101"/>
            <a:ext cx="4194207" cy="23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18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DMO and Mobility</a:t>
            </a: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2</a:t>
            </a:fld>
            <a:endParaRPr lang="en-CA" dirty="0"/>
          </a:p>
        </p:txBody>
      </p:sp>
      <p:sp>
        <p:nvSpPr>
          <p:cNvPr id="7" name="Text Placeholder 3">
            <a:extLst>
              <a:ext uri="{FF2B5EF4-FFF2-40B4-BE49-F238E27FC236}">
                <a16:creationId xmlns:a16="http://schemas.microsoft.com/office/drawing/2014/main" id="{D82E07AF-702C-4CC0-9F34-8EA9AC2CA8AB}"/>
              </a:ext>
            </a:extLst>
          </p:cNvPr>
          <p:cNvSpPr txBox="1">
            <a:spLocks/>
          </p:cNvSpPr>
          <p:nvPr/>
        </p:nvSpPr>
        <p:spPr>
          <a:xfrm>
            <a:off x="457200" y="762888"/>
            <a:ext cx="8229600" cy="74228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b="1" dirty="0">
                <a:solidFill>
                  <a:schemeClr val="accent3"/>
                </a:solidFill>
              </a:rPr>
              <a:t>Agenda</a:t>
            </a:r>
          </a:p>
        </p:txBody>
      </p:sp>
      <p:sp>
        <p:nvSpPr>
          <p:cNvPr id="10" name="Content Placeholder 1">
            <a:extLst>
              <a:ext uri="{FF2B5EF4-FFF2-40B4-BE49-F238E27FC236}">
                <a16:creationId xmlns:a16="http://schemas.microsoft.com/office/drawing/2014/main" id="{A13C9B40-BA10-4CF4-9AC8-83CDD1095FE5}"/>
              </a:ext>
            </a:extLst>
          </p:cNvPr>
          <p:cNvSpPr>
            <a:spLocks noGrp="1"/>
          </p:cNvSpPr>
          <p:nvPr>
            <p:ph sz="quarter" idx="4294967295"/>
          </p:nvPr>
        </p:nvSpPr>
        <p:spPr>
          <a:xfrm>
            <a:off x="462470" y="1579835"/>
            <a:ext cx="8224330" cy="4724400"/>
          </a:xfrm>
          <a:prstGeom prst="rect">
            <a:avLst/>
          </a:prstGeom>
        </p:spPr>
        <p:txBody>
          <a:bodyPr/>
          <a:lstStyle/>
          <a:p>
            <a:pPr marL="971550" lvl="1" indent="-514350">
              <a:spcAft>
                <a:spcPts val="600"/>
              </a:spcAft>
              <a:buClr>
                <a:srgbClr val="E28432"/>
              </a:buClr>
              <a:buSzPct val="110000"/>
              <a:buFont typeface="Arial" pitchFamily="34" charset="0"/>
              <a:buAutoNum type="arabicPeriod"/>
            </a:pPr>
            <a:r>
              <a:rPr lang="en-US" sz="3200" dirty="0">
                <a:solidFill>
                  <a:srgbClr val="5C6670"/>
                </a:solidFill>
              </a:rPr>
              <a:t>Introduction to team</a:t>
            </a:r>
          </a:p>
          <a:p>
            <a:pPr marL="971550" lvl="1" indent="-514350">
              <a:spcAft>
                <a:spcPts val="600"/>
              </a:spcAft>
              <a:buClr>
                <a:srgbClr val="E28432"/>
              </a:buClr>
              <a:buSzPct val="110000"/>
              <a:buFont typeface="Arial" pitchFamily="34" charset="0"/>
              <a:buAutoNum type="arabicPeriod"/>
            </a:pPr>
            <a:r>
              <a:rPr lang="en-US" sz="3200" dirty="0">
                <a:solidFill>
                  <a:srgbClr val="5C6670"/>
                </a:solidFill>
              </a:rPr>
              <a:t>Introduction to DMO</a:t>
            </a:r>
          </a:p>
          <a:p>
            <a:pPr marL="971550" lvl="1" indent="-514350">
              <a:spcAft>
                <a:spcPts val="600"/>
              </a:spcAft>
              <a:buClr>
                <a:srgbClr val="E28432"/>
              </a:buClr>
              <a:buSzPct val="110000"/>
              <a:buFont typeface="Arial" pitchFamily="34" charset="0"/>
              <a:buAutoNum type="arabicPeriod"/>
            </a:pPr>
            <a:r>
              <a:rPr lang="en-US" sz="3200" dirty="0">
                <a:solidFill>
                  <a:srgbClr val="5C6670"/>
                </a:solidFill>
              </a:rPr>
              <a:t>DMO multistep order demo</a:t>
            </a:r>
          </a:p>
          <a:p>
            <a:pPr marL="971550" lvl="1" indent="-514350">
              <a:spcAft>
                <a:spcPts val="600"/>
              </a:spcAft>
              <a:buClr>
                <a:srgbClr val="E28432"/>
              </a:buClr>
              <a:buSzPct val="110000"/>
              <a:buFont typeface="Arial" pitchFamily="34" charset="0"/>
              <a:buAutoNum type="arabicPeriod"/>
            </a:pPr>
            <a:r>
              <a:rPr lang="en-US" sz="3200" dirty="0">
                <a:solidFill>
                  <a:srgbClr val="5C6670"/>
                </a:solidFill>
              </a:rPr>
              <a:t>Introduction to Haiku &amp; Canto</a:t>
            </a:r>
          </a:p>
          <a:p>
            <a:pPr marL="971550" lvl="1" indent="-514350">
              <a:spcAft>
                <a:spcPts val="600"/>
              </a:spcAft>
              <a:buClr>
                <a:srgbClr val="E28432"/>
              </a:buClr>
              <a:buSzPct val="110000"/>
              <a:buFont typeface="Arial" pitchFamily="34" charset="0"/>
              <a:buAutoNum type="arabicPeriod"/>
            </a:pPr>
            <a:r>
              <a:rPr lang="en-US" sz="3200" dirty="0">
                <a:solidFill>
                  <a:srgbClr val="5C6670"/>
                </a:solidFill>
              </a:rPr>
              <a:t>Mobility Demo</a:t>
            </a:r>
          </a:p>
          <a:p>
            <a:pPr marL="971550" lvl="1" indent="-514350">
              <a:spcAft>
                <a:spcPts val="600"/>
              </a:spcAft>
              <a:buClr>
                <a:srgbClr val="E28432"/>
              </a:buClr>
              <a:buSzPct val="110000"/>
              <a:buFont typeface="Arial" pitchFamily="34" charset="0"/>
              <a:buAutoNum type="arabicPeriod"/>
            </a:pPr>
            <a:r>
              <a:rPr lang="en-US" sz="3200" dirty="0">
                <a:solidFill>
                  <a:srgbClr val="5C6670"/>
                </a:solidFill>
              </a:rPr>
              <a:t>Discussion </a:t>
            </a:r>
          </a:p>
          <a:p>
            <a:pPr marL="971550" lvl="1" indent="-514350">
              <a:spcAft>
                <a:spcPts val="600"/>
              </a:spcAft>
              <a:buClr>
                <a:srgbClr val="E28432"/>
              </a:buClr>
              <a:buSzPct val="110000"/>
              <a:buFont typeface="Arial" pitchFamily="34" charset="0"/>
              <a:buAutoNum type="arabicPeriod"/>
            </a:pPr>
            <a:endParaRPr lang="en-US" sz="3200" dirty="0">
              <a:solidFill>
                <a:srgbClr val="5C6670"/>
              </a:solidFill>
            </a:endParaRPr>
          </a:p>
        </p:txBody>
      </p:sp>
    </p:spTree>
    <p:extLst>
      <p:ext uri="{BB962C8B-B14F-4D97-AF65-F5344CB8AC3E}">
        <p14:creationId xmlns:p14="http://schemas.microsoft.com/office/powerpoint/2010/main" val="266330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5"/>
          </p:nvPr>
        </p:nvSpPr>
        <p:spPr/>
        <p:txBody>
          <a:bodyPr/>
          <a:lstStyle/>
          <a:p>
            <a:pPr>
              <a:defRPr/>
            </a:pPr>
            <a:fld id="{8A9277BE-5DF1-4CBC-8139-FE686D0985CD}" type="slidenum">
              <a:rPr lang="en-CA" smtClean="0"/>
              <a:pPr>
                <a:defRPr/>
              </a:pPr>
              <a:t>3</a:t>
            </a:fld>
            <a:endParaRPr lang="en-CA" dirty="0"/>
          </a:p>
        </p:txBody>
      </p:sp>
      <p:sp>
        <p:nvSpPr>
          <p:cNvPr id="7" name="Title 6"/>
          <p:cNvSpPr>
            <a:spLocks noGrp="1"/>
          </p:cNvSpPr>
          <p:nvPr>
            <p:ph type="title"/>
          </p:nvPr>
        </p:nvSpPr>
        <p:spPr>
          <a:xfrm>
            <a:off x="467742" y="1066800"/>
            <a:ext cx="8219058" cy="982960"/>
          </a:xfrm>
        </p:spPr>
        <p:txBody>
          <a:bodyPr>
            <a:normAutofit fontScale="90000"/>
          </a:bodyPr>
          <a:lstStyle/>
          <a:p>
            <a:r>
              <a:rPr lang="en-CA" sz="3600" dirty="0">
                <a:solidFill>
                  <a:schemeClr val="accent3"/>
                </a:solidFill>
              </a:rPr>
              <a:t>What is Dragon Medical One (DMO)?</a:t>
            </a:r>
            <a:br>
              <a:rPr lang="en-CA" sz="3600" dirty="0">
                <a:solidFill>
                  <a:schemeClr val="accent3"/>
                </a:solidFill>
              </a:rPr>
            </a:br>
            <a:endParaRPr lang="en-US" sz="3600" dirty="0">
              <a:solidFill>
                <a:schemeClr val="accent3"/>
              </a:solidFill>
            </a:endParaRPr>
          </a:p>
        </p:txBody>
      </p:sp>
      <p:sp>
        <p:nvSpPr>
          <p:cNvPr id="12" name="Text Placeholder 5"/>
          <p:cNvSpPr>
            <a:spLocks noGrp="1"/>
          </p:cNvSpPr>
          <p:nvPr>
            <p:ph type="body" sz="quarter" idx="22"/>
          </p:nvPr>
        </p:nvSpPr>
        <p:spPr>
          <a:xfrm>
            <a:off x="467742" y="260648"/>
            <a:ext cx="6912570" cy="301625"/>
          </a:xfrm>
        </p:spPr>
        <p:txBody>
          <a:bodyPr/>
          <a:lstStyle/>
          <a:p>
            <a:r>
              <a:rPr lang="en-US" dirty="0"/>
              <a:t>DMO and Mobility</a:t>
            </a:r>
          </a:p>
        </p:txBody>
      </p:sp>
      <p:sp>
        <p:nvSpPr>
          <p:cNvPr id="8" name="Content Placeholder 4">
            <a:extLst>
              <a:ext uri="{FF2B5EF4-FFF2-40B4-BE49-F238E27FC236}">
                <a16:creationId xmlns:a16="http://schemas.microsoft.com/office/drawing/2014/main" id="{11B61E57-1626-42C0-A1EC-0BDB53556DFD}"/>
              </a:ext>
            </a:extLst>
          </p:cNvPr>
          <p:cNvSpPr txBox="1">
            <a:spLocks/>
          </p:cNvSpPr>
          <p:nvPr/>
        </p:nvSpPr>
        <p:spPr>
          <a:xfrm>
            <a:off x="482009" y="1981200"/>
            <a:ext cx="7982869" cy="406479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1200"/>
              </a:spcAft>
              <a:buClr>
                <a:srgbClr val="E28432"/>
              </a:buClr>
              <a:buSzPct val="110000"/>
            </a:pPr>
            <a:r>
              <a:rPr lang="en-US" sz="2000" dirty="0">
                <a:solidFill>
                  <a:srgbClr val="5C6670"/>
                </a:solidFill>
              </a:rPr>
              <a:t>DMO is the tool that AHS will be using for front-end speech recognition.</a:t>
            </a:r>
          </a:p>
          <a:p>
            <a:pPr algn="just">
              <a:spcAft>
                <a:spcPts val="1200"/>
              </a:spcAft>
              <a:buClr>
                <a:srgbClr val="E28432"/>
              </a:buClr>
              <a:buSzPct val="110000"/>
            </a:pPr>
            <a:r>
              <a:rPr lang="en-US" sz="2000" dirty="0">
                <a:solidFill>
                  <a:srgbClr val="5C6670"/>
                </a:solidFill>
              </a:rPr>
              <a:t>It allows providers to document directly into Connect Care in real time using their voice. </a:t>
            </a:r>
          </a:p>
          <a:p>
            <a:pPr algn="just">
              <a:spcAft>
                <a:spcPts val="1200"/>
              </a:spcAft>
              <a:buClr>
                <a:srgbClr val="E28432"/>
              </a:buClr>
              <a:buSzPct val="110000"/>
            </a:pPr>
            <a:r>
              <a:rPr lang="en-US" sz="2000" dirty="0">
                <a:solidFill>
                  <a:srgbClr val="5C6670"/>
                </a:solidFill>
              </a:rPr>
              <a:t>DMO resides in the cloud and can be used anywhere there is a connection to the internet and Connect Care.  </a:t>
            </a:r>
          </a:p>
          <a:p>
            <a:pPr algn="just">
              <a:spcAft>
                <a:spcPts val="1200"/>
              </a:spcAft>
              <a:buClr>
                <a:srgbClr val="E28432"/>
              </a:buClr>
              <a:buSzPct val="110000"/>
            </a:pPr>
            <a:r>
              <a:rPr lang="en-US" sz="2000" dirty="0">
                <a:solidFill>
                  <a:srgbClr val="5C6670"/>
                </a:solidFill>
              </a:rPr>
              <a:t>DMO is ready to use immediately without extensive training to create your voice profile.</a:t>
            </a:r>
          </a:p>
          <a:p>
            <a:pPr algn="just">
              <a:spcAft>
                <a:spcPts val="1200"/>
              </a:spcAft>
              <a:buClr>
                <a:srgbClr val="E28432"/>
              </a:buClr>
              <a:buSzPct val="110000"/>
            </a:pPr>
            <a:r>
              <a:rPr lang="en-US" sz="2000" dirty="0">
                <a:solidFill>
                  <a:srgbClr val="5C6670"/>
                </a:solidFill>
              </a:rPr>
              <a:t>Dictation can be done using a variety of input devices.</a:t>
            </a:r>
            <a:r>
              <a:rPr lang="en-US" sz="2000" dirty="0"/>
              <a:t> </a:t>
            </a:r>
          </a:p>
          <a:p>
            <a:pPr>
              <a:spcAft>
                <a:spcPts val="1200"/>
              </a:spcAft>
            </a:pPr>
            <a:endParaRPr lang="en-US" dirty="0"/>
          </a:p>
        </p:txBody>
      </p:sp>
    </p:spTree>
    <p:extLst>
      <p:ext uri="{BB962C8B-B14F-4D97-AF65-F5344CB8AC3E}">
        <p14:creationId xmlns:p14="http://schemas.microsoft.com/office/powerpoint/2010/main" val="410277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DMO and Mobility</a:t>
            </a: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4</a:t>
            </a:fld>
            <a:endParaRPr lang="en-CA" dirty="0"/>
          </a:p>
        </p:txBody>
      </p:sp>
      <p:sp>
        <p:nvSpPr>
          <p:cNvPr id="6" name="Title 5"/>
          <p:cNvSpPr>
            <a:spLocks noGrp="1"/>
          </p:cNvSpPr>
          <p:nvPr>
            <p:ph type="title"/>
          </p:nvPr>
        </p:nvSpPr>
        <p:spPr>
          <a:xfrm>
            <a:off x="2665205" y="4552309"/>
            <a:ext cx="4406994" cy="7054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2400" b="1" dirty="0">
                <a:solidFill>
                  <a:schemeClr val="accent2"/>
                </a:solidFill>
                <a:latin typeface="+mn-lt"/>
                <a:ea typeface="+mn-ea"/>
                <a:cs typeface="+mn-cs"/>
              </a:rPr>
              <a:t>Optional input devices</a:t>
            </a:r>
          </a:p>
        </p:txBody>
      </p:sp>
      <p:sp>
        <p:nvSpPr>
          <p:cNvPr id="13" name="Text Placeholder 3"/>
          <p:cNvSpPr txBox="1">
            <a:spLocks/>
          </p:cNvSpPr>
          <p:nvPr/>
        </p:nvSpPr>
        <p:spPr>
          <a:xfrm>
            <a:off x="467743" y="842898"/>
            <a:ext cx="8219058" cy="1062102"/>
          </a:xfrm>
          <a:prstGeom prst="rect">
            <a:avLst/>
          </a:prstGeom>
        </p:spPr>
        <p:txBody>
          <a:bodyPr>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solidFill>
                  <a:schemeClr val="accent3"/>
                </a:solidFill>
                <a:latin typeface="+mj-lt"/>
                <a:ea typeface="+mj-ea"/>
                <a:cs typeface="+mj-cs"/>
              </a:rPr>
              <a:t>Secure Input Options</a:t>
            </a:r>
          </a:p>
        </p:txBody>
      </p:sp>
      <p:sp>
        <p:nvSpPr>
          <p:cNvPr id="14" name="Content Placeholder 2"/>
          <p:cNvSpPr>
            <a:spLocks noGrp="1"/>
          </p:cNvSpPr>
          <p:nvPr>
            <p:ph sz="quarter" idx="4294967295"/>
          </p:nvPr>
        </p:nvSpPr>
        <p:spPr>
          <a:xfrm>
            <a:off x="467742" y="2510154"/>
            <a:ext cx="6219917" cy="1064839"/>
          </a:xfrm>
          <a:prstGeom prst="rect">
            <a:avLst/>
          </a:prstGeom>
        </p:spPr>
        <p:txBody>
          <a:bodyPr>
            <a:noAutofit/>
          </a:bodyPr>
          <a:lstStyle/>
          <a:p>
            <a:pPr>
              <a:buClr>
                <a:srgbClr val="E28432"/>
              </a:buClr>
              <a:buSzPct val="110000"/>
            </a:pPr>
            <a:r>
              <a:rPr lang="en-US" sz="1800" dirty="0">
                <a:solidFill>
                  <a:srgbClr val="5C6670"/>
                </a:solidFill>
              </a:rPr>
              <a:t>Turns </a:t>
            </a:r>
            <a:r>
              <a:rPr lang="en-US" sz="1800" b="1" dirty="0">
                <a:solidFill>
                  <a:srgbClr val="5C6670"/>
                </a:solidFill>
              </a:rPr>
              <a:t>your</a:t>
            </a:r>
            <a:r>
              <a:rPr lang="en-US" sz="1800" dirty="0">
                <a:solidFill>
                  <a:srgbClr val="5C6670"/>
                </a:solidFill>
              </a:rPr>
              <a:t> (android / iOS) device into a secure wireless microphone allowing you to dictate at any workstation.</a:t>
            </a:r>
          </a:p>
          <a:p>
            <a:pPr marL="0" indent="0">
              <a:buClr>
                <a:srgbClr val="E28432"/>
              </a:buClr>
              <a:buSzPct val="110000"/>
              <a:buNone/>
            </a:pPr>
            <a:endParaRPr lang="en-US" sz="1800" dirty="0">
              <a:solidFill>
                <a:srgbClr val="5C6670"/>
              </a:solidFill>
            </a:endParaRPr>
          </a:p>
        </p:txBody>
      </p:sp>
      <p:pic>
        <p:nvPicPr>
          <p:cNvPr id="23" name="Picture 22"/>
          <p:cNvPicPr>
            <a:picLocks noChangeAspect="1"/>
          </p:cNvPicPr>
          <p:nvPr/>
        </p:nvPicPr>
        <p:blipFill>
          <a:blip r:embed="rId3"/>
          <a:stretch>
            <a:fillRect/>
          </a:stretch>
        </p:blipFill>
        <p:spPr>
          <a:xfrm>
            <a:off x="6716942" y="1066800"/>
            <a:ext cx="1893658" cy="3826360"/>
          </a:xfrm>
          <a:prstGeom prst="rect">
            <a:avLst/>
          </a:prstGeom>
        </p:spPr>
      </p:pic>
      <p:pic>
        <p:nvPicPr>
          <p:cNvPr id="24" name="Picture 23">
            <a:extLst>
              <a:ext uri="{FF2B5EF4-FFF2-40B4-BE49-F238E27FC236}">
                <a16:creationId xmlns:a16="http://schemas.microsoft.com/office/drawing/2014/main" id="{BF0C3F42-5556-498C-AC4B-3987C4CD075B}"/>
              </a:ext>
            </a:extLst>
          </p:cNvPr>
          <p:cNvPicPr>
            <a:picLocks noChangeAspect="1"/>
          </p:cNvPicPr>
          <p:nvPr/>
        </p:nvPicPr>
        <p:blipFill>
          <a:blip r:embed="rId4"/>
          <a:stretch>
            <a:fillRect/>
          </a:stretch>
        </p:blipFill>
        <p:spPr>
          <a:xfrm>
            <a:off x="715027" y="4191000"/>
            <a:ext cx="351773" cy="1513003"/>
          </a:xfrm>
          <a:prstGeom prst="rect">
            <a:avLst/>
          </a:prstGeom>
        </p:spPr>
      </p:pic>
      <p:sp>
        <p:nvSpPr>
          <p:cNvPr id="25" name="TextBox 24">
            <a:extLst>
              <a:ext uri="{FF2B5EF4-FFF2-40B4-BE49-F238E27FC236}">
                <a16:creationId xmlns:a16="http://schemas.microsoft.com/office/drawing/2014/main" id="{FA31EB2B-BAB2-4BFE-977D-2FEBDBBC5793}"/>
              </a:ext>
            </a:extLst>
          </p:cNvPr>
          <p:cNvSpPr txBox="1"/>
          <p:nvPr/>
        </p:nvSpPr>
        <p:spPr>
          <a:xfrm>
            <a:off x="2665204" y="5019308"/>
            <a:ext cx="6402595" cy="646331"/>
          </a:xfrm>
          <a:prstGeom prst="rect">
            <a:avLst/>
          </a:prstGeom>
          <a:noFill/>
        </p:spPr>
        <p:txBody>
          <a:bodyPr wrap="square" rtlCol="0">
            <a:spAutoFit/>
          </a:bodyPr>
          <a:lstStyle/>
          <a:p>
            <a:pPr fontAlgn="base">
              <a:buClr>
                <a:srgbClr val="E28432"/>
              </a:buClr>
              <a:buSzPct val="110000"/>
            </a:pPr>
            <a:endParaRPr lang="en-US" dirty="0">
              <a:solidFill>
                <a:srgbClr val="5C6670"/>
              </a:solidFill>
            </a:endParaRPr>
          </a:p>
          <a:p>
            <a:pPr marL="171450" indent="-171450" fontAlgn="base">
              <a:buClr>
                <a:srgbClr val="E28432"/>
              </a:buClr>
              <a:buSzPct val="110000"/>
              <a:buFont typeface="Arial" panose="020B0604020202020204" pitchFamily="34" charset="0"/>
              <a:buChar char="•"/>
            </a:pPr>
            <a:r>
              <a:rPr lang="en-US" dirty="0">
                <a:solidFill>
                  <a:srgbClr val="5C6670"/>
                </a:solidFill>
                <a:latin typeface="+mn-lt"/>
                <a:cs typeface="+mn-cs"/>
              </a:rPr>
              <a:t>USB microphone or headset connected to your computer.</a:t>
            </a:r>
          </a:p>
        </p:txBody>
      </p:sp>
      <p:sp>
        <p:nvSpPr>
          <p:cNvPr id="10" name="Title 5"/>
          <p:cNvSpPr txBox="1">
            <a:spLocks/>
          </p:cNvSpPr>
          <p:nvPr/>
        </p:nvSpPr>
        <p:spPr bwMode="auto">
          <a:xfrm>
            <a:off x="467742" y="1905000"/>
            <a:ext cx="3346306" cy="64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5400" kern="1200" baseline="0">
                <a:solidFill>
                  <a:schemeClr val="accent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b="1" dirty="0">
                <a:solidFill>
                  <a:schemeClr val="accent2"/>
                </a:solidFill>
                <a:latin typeface="+mn-lt"/>
                <a:ea typeface="+mn-ea"/>
                <a:cs typeface="+mn-cs"/>
              </a:rPr>
              <a:t>PowerMic Mobile</a:t>
            </a:r>
          </a:p>
        </p:txBody>
      </p:sp>
      <p:pic>
        <p:nvPicPr>
          <p:cNvPr id="1026" name="Picture 2" descr="Image result for plantronics head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995" y="4355505"/>
            <a:ext cx="960155" cy="134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4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DMO and Mobility</a:t>
            </a: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5</a:t>
            </a:fld>
            <a:endParaRPr lang="en-CA" dirty="0"/>
          </a:p>
        </p:txBody>
      </p:sp>
      <p:sp>
        <p:nvSpPr>
          <p:cNvPr id="6" name="Title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3600" dirty="0">
                <a:solidFill>
                  <a:schemeClr val="accent3"/>
                </a:solidFill>
              </a:rPr>
              <a:t>Dragon Embedded in Haiku and Canto</a:t>
            </a:r>
          </a:p>
        </p:txBody>
      </p:sp>
      <p:sp>
        <p:nvSpPr>
          <p:cNvPr id="11" name="Content Placeholder 1">
            <a:extLst>
              <a:ext uri="{FF2B5EF4-FFF2-40B4-BE49-F238E27FC236}">
                <a16:creationId xmlns:a16="http://schemas.microsoft.com/office/drawing/2014/main" id="{7FAB77C1-EF4C-4268-B824-CEEA642E35F7}"/>
              </a:ext>
            </a:extLst>
          </p:cNvPr>
          <p:cNvSpPr>
            <a:spLocks noGrp="1"/>
          </p:cNvSpPr>
          <p:nvPr>
            <p:ph sz="quarter" idx="4294967295"/>
          </p:nvPr>
        </p:nvSpPr>
        <p:spPr>
          <a:xfrm>
            <a:off x="533483" y="2662281"/>
            <a:ext cx="8153317" cy="2366919"/>
          </a:xfrm>
          <a:prstGeom prst="rect">
            <a:avLst/>
          </a:prstGeom>
        </p:spPr>
        <p:txBody>
          <a:bodyPr/>
          <a:lstStyle/>
          <a:p>
            <a:pPr>
              <a:buClr>
                <a:srgbClr val="E28432"/>
              </a:buClr>
              <a:buSzPct val="110000"/>
            </a:pPr>
            <a:r>
              <a:rPr lang="en-US" sz="2000" dirty="0">
                <a:solidFill>
                  <a:srgbClr val="5C6670"/>
                </a:solidFill>
              </a:rPr>
              <a:t>Epic’s Haiku and Canto allow for access to Connect Care and the ability to dictate notes and place orders using your iPhone or iPad. </a:t>
            </a:r>
          </a:p>
        </p:txBody>
      </p:sp>
      <p:sp>
        <p:nvSpPr>
          <p:cNvPr id="12" name="Text Placeholder 3">
            <a:extLst>
              <a:ext uri="{FF2B5EF4-FFF2-40B4-BE49-F238E27FC236}">
                <a16:creationId xmlns:a16="http://schemas.microsoft.com/office/drawing/2014/main" id="{1D226043-A1F1-4CBF-9F0B-04CCFD00392F}"/>
              </a:ext>
            </a:extLst>
          </p:cNvPr>
          <p:cNvSpPr txBox="1">
            <a:spLocks/>
          </p:cNvSpPr>
          <p:nvPr/>
        </p:nvSpPr>
        <p:spPr>
          <a:xfrm>
            <a:off x="533483" y="2040467"/>
            <a:ext cx="7994483" cy="46388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accent2"/>
                </a:solidFill>
              </a:rPr>
              <a:t>Using DMO with iPhone or iPad</a:t>
            </a:r>
          </a:p>
        </p:txBody>
      </p:sp>
    </p:spTree>
    <p:extLst>
      <p:ext uri="{BB962C8B-B14F-4D97-AF65-F5344CB8AC3E}">
        <p14:creationId xmlns:p14="http://schemas.microsoft.com/office/powerpoint/2010/main" val="100375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DMO and Mobility</a:t>
            </a: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6</a:t>
            </a:fld>
            <a:endParaRPr lang="en-CA" dirty="0"/>
          </a:p>
        </p:txBody>
      </p:sp>
      <p:sp>
        <p:nvSpPr>
          <p:cNvPr id="7" name="Text Placeholder 3">
            <a:extLst>
              <a:ext uri="{FF2B5EF4-FFF2-40B4-BE49-F238E27FC236}">
                <a16:creationId xmlns:a16="http://schemas.microsoft.com/office/drawing/2014/main" id="{D82E07AF-702C-4CC0-9F34-8EA9AC2CA8AB}"/>
              </a:ext>
            </a:extLst>
          </p:cNvPr>
          <p:cNvSpPr txBox="1">
            <a:spLocks/>
          </p:cNvSpPr>
          <p:nvPr/>
        </p:nvSpPr>
        <p:spPr>
          <a:xfrm>
            <a:off x="462470" y="838200"/>
            <a:ext cx="8224330" cy="74228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400" dirty="0">
                <a:solidFill>
                  <a:schemeClr val="accent3"/>
                </a:solidFill>
                <a:latin typeface="+mj-lt"/>
                <a:ea typeface="+mj-ea"/>
                <a:cs typeface="+mj-cs"/>
              </a:rPr>
              <a:t>Where Will Providers Learn About DMO?</a:t>
            </a:r>
          </a:p>
        </p:txBody>
      </p:sp>
      <p:sp>
        <p:nvSpPr>
          <p:cNvPr id="10" name="Content Placeholder 1">
            <a:extLst>
              <a:ext uri="{FF2B5EF4-FFF2-40B4-BE49-F238E27FC236}">
                <a16:creationId xmlns:a16="http://schemas.microsoft.com/office/drawing/2014/main" id="{A13C9B40-BA10-4CF4-9AC8-83CDD1095FE5}"/>
              </a:ext>
            </a:extLst>
          </p:cNvPr>
          <p:cNvSpPr>
            <a:spLocks noGrp="1"/>
          </p:cNvSpPr>
          <p:nvPr>
            <p:ph sz="quarter" idx="4294967295"/>
          </p:nvPr>
        </p:nvSpPr>
        <p:spPr>
          <a:xfrm>
            <a:off x="486340" y="1856414"/>
            <a:ext cx="8224330" cy="4239586"/>
          </a:xfrm>
          <a:prstGeom prst="rect">
            <a:avLst/>
          </a:prstGeom>
        </p:spPr>
        <p:txBody>
          <a:bodyPr/>
          <a:lstStyle/>
          <a:p>
            <a:pPr>
              <a:spcAft>
                <a:spcPts val="600"/>
              </a:spcAft>
              <a:buClr>
                <a:srgbClr val="E28432"/>
              </a:buClr>
              <a:buSzPct val="110000"/>
            </a:pPr>
            <a:r>
              <a:rPr lang="en-US" sz="2400" b="1" dirty="0">
                <a:solidFill>
                  <a:schemeClr val="accent2"/>
                </a:solidFill>
              </a:rPr>
              <a:t>Introduction</a:t>
            </a:r>
            <a:r>
              <a:rPr lang="en-US" sz="2400" dirty="0">
                <a:solidFill>
                  <a:srgbClr val="5C6670"/>
                </a:solidFill>
              </a:rPr>
              <a:t> to DMO will be provided during Connect Care Basic Training. </a:t>
            </a:r>
          </a:p>
          <a:p>
            <a:pPr>
              <a:spcAft>
                <a:spcPts val="1200"/>
              </a:spcAft>
              <a:buClr>
                <a:srgbClr val="E28432"/>
              </a:buClr>
              <a:buSzPct val="110000"/>
            </a:pPr>
            <a:r>
              <a:rPr lang="en-US" sz="2400" b="1" dirty="0">
                <a:solidFill>
                  <a:schemeClr val="accent2"/>
                </a:solidFill>
              </a:rPr>
              <a:t>Basic</a:t>
            </a:r>
            <a:r>
              <a:rPr lang="en-US" sz="2400" dirty="0">
                <a:solidFill>
                  <a:srgbClr val="5C6670"/>
                </a:solidFill>
              </a:rPr>
              <a:t> DMO Training will occur during Connect Care Personalization. </a:t>
            </a:r>
          </a:p>
          <a:p>
            <a:pPr>
              <a:spcAft>
                <a:spcPts val="1200"/>
              </a:spcAft>
              <a:buClr>
                <a:srgbClr val="E28432"/>
              </a:buClr>
              <a:buSzPct val="110000"/>
            </a:pPr>
            <a:r>
              <a:rPr lang="en-US" sz="2400" b="1" dirty="0">
                <a:solidFill>
                  <a:schemeClr val="accent2"/>
                </a:solidFill>
              </a:rPr>
              <a:t>Advanced </a:t>
            </a:r>
            <a:r>
              <a:rPr lang="en-US" sz="2400" dirty="0">
                <a:solidFill>
                  <a:srgbClr val="5C6670"/>
                </a:solidFill>
              </a:rPr>
              <a:t>DMO Training will occur during Connect Care Optimization. </a:t>
            </a:r>
          </a:p>
          <a:p>
            <a:pPr marL="0" indent="0" algn="just">
              <a:spcAft>
                <a:spcPts val="1200"/>
              </a:spcAft>
              <a:buClr>
                <a:srgbClr val="E28432"/>
              </a:buClr>
              <a:buSzPct val="110000"/>
              <a:buNone/>
            </a:pPr>
            <a:endParaRPr lang="en-US" sz="1800" dirty="0">
              <a:solidFill>
                <a:srgbClr val="5C6670"/>
              </a:solidFill>
            </a:endParaRPr>
          </a:p>
          <a:p>
            <a:pPr marL="0" indent="0" algn="just">
              <a:spcAft>
                <a:spcPts val="1200"/>
              </a:spcAft>
              <a:buClr>
                <a:srgbClr val="E28432"/>
              </a:buClr>
              <a:buSzPct val="110000"/>
              <a:buNone/>
            </a:pPr>
            <a:r>
              <a:rPr lang="en-US" sz="2000" dirty="0">
                <a:solidFill>
                  <a:srgbClr val="5C6670"/>
                </a:solidFill>
              </a:rPr>
              <a:t>Additional training, learning links and support will be available following optimization for users who want to maximize their use of DMO.</a:t>
            </a:r>
          </a:p>
        </p:txBody>
      </p:sp>
    </p:spTree>
    <p:extLst>
      <p:ext uri="{BB962C8B-B14F-4D97-AF65-F5344CB8AC3E}">
        <p14:creationId xmlns:p14="http://schemas.microsoft.com/office/powerpoint/2010/main" val="4866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600"/>
            <a:ext cx="5924822" cy="1773789"/>
          </a:xfrm>
          <a:prstGeom prst="rect">
            <a:avLst/>
          </a:prstGeom>
        </p:spPr>
      </p:pic>
      <p:sp>
        <p:nvSpPr>
          <p:cNvPr id="10" name="TextBox 9"/>
          <p:cNvSpPr txBox="1"/>
          <p:nvPr/>
        </p:nvSpPr>
        <p:spPr>
          <a:xfrm>
            <a:off x="419100" y="2819400"/>
            <a:ext cx="8305800" cy="1292662"/>
          </a:xfrm>
          <a:prstGeom prst="rect">
            <a:avLst/>
          </a:prstGeom>
          <a:noFill/>
        </p:spPr>
        <p:txBody>
          <a:bodyPr wrap="square" rtlCol="0">
            <a:spAutoFit/>
          </a:bodyPr>
          <a:lstStyle/>
          <a:p>
            <a:pPr algn="ctr"/>
            <a:r>
              <a:rPr lang="en-US" sz="6000" b="1" dirty="0">
                <a:solidFill>
                  <a:srgbClr val="008996"/>
                </a:solidFill>
                <a:latin typeface="+mj-lt"/>
                <a:ea typeface="+mj-ea"/>
                <a:cs typeface="+mj-cs"/>
              </a:rPr>
              <a:t>DMO Demo</a:t>
            </a:r>
            <a:endParaRPr lang="en-US" sz="6000" b="1" dirty="0">
              <a:solidFill>
                <a:schemeClr val="accent2"/>
              </a:solidFill>
              <a:latin typeface="+mn-lt"/>
              <a:cs typeface="+mn-cs"/>
            </a:endParaRPr>
          </a:p>
          <a:p>
            <a:endParaRPr lang="en-US" dirty="0"/>
          </a:p>
        </p:txBody>
      </p:sp>
    </p:spTree>
    <p:extLst>
      <p:ext uri="{BB962C8B-B14F-4D97-AF65-F5344CB8AC3E}">
        <p14:creationId xmlns:p14="http://schemas.microsoft.com/office/powerpoint/2010/main" val="105044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DMO and Mobility</a:t>
            </a: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8</a:t>
            </a:fld>
            <a:endParaRPr lang="en-CA" dirty="0"/>
          </a:p>
        </p:txBody>
      </p:sp>
      <p:sp>
        <p:nvSpPr>
          <p:cNvPr id="7" name="Text Placeholder 3">
            <a:extLst>
              <a:ext uri="{FF2B5EF4-FFF2-40B4-BE49-F238E27FC236}">
                <a16:creationId xmlns:a16="http://schemas.microsoft.com/office/drawing/2014/main" id="{D82E07AF-702C-4CC0-9F34-8EA9AC2CA8AB}"/>
              </a:ext>
            </a:extLst>
          </p:cNvPr>
          <p:cNvSpPr txBox="1">
            <a:spLocks/>
          </p:cNvSpPr>
          <p:nvPr/>
        </p:nvSpPr>
        <p:spPr>
          <a:xfrm>
            <a:off x="462470" y="838200"/>
            <a:ext cx="8224330" cy="74228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400" dirty="0">
                <a:solidFill>
                  <a:schemeClr val="accent3"/>
                </a:solidFill>
                <a:latin typeface="+mj-lt"/>
                <a:ea typeface="+mj-ea"/>
                <a:cs typeface="+mj-cs"/>
              </a:rPr>
              <a:t>Resources</a:t>
            </a:r>
          </a:p>
        </p:txBody>
      </p:sp>
      <p:sp>
        <p:nvSpPr>
          <p:cNvPr id="10" name="Content Placeholder 1">
            <a:extLst>
              <a:ext uri="{FF2B5EF4-FFF2-40B4-BE49-F238E27FC236}">
                <a16:creationId xmlns:a16="http://schemas.microsoft.com/office/drawing/2014/main" id="{A13C9B40-BA10-4CF4-9AC8-83CDD1095FE5}"/>
              </a:ext>
            </a:extLst>
          </p:cNvPr>
          <p:cNvSpPr>
            <a:spLocks noGrp="1"/>
          </p:cNvSpPr>
          <p:nvPr>
            <p:ph sz="quarter" idx="4294967295"/>
          </p:nvPr>
        </p:nvSpPr>
        <p:spPr>
          <a:xfrm>
            <a:off x="462470" y="1563234"/>
            <a:ext cx="8224330" cy="4239586"/>
          </a:xfrm>
          <a:prstGeom prst="rect">
            <a:avLst/>
          </a:prstGeom>
        </p:spPr>
        <p:txBody>
          <a:bodyPr/>
          <a:lstStyle/>
          <a:p>
            <a:pPr>
              <a:spcAft>
                <a:spcPts val="600"/>
              </a:spcAft>
              <a:buClr>
                <a:srgbClr val="E28432"/>
              </a:buClr>
              <a:buSzPct val="110000"/>
            </a:pPr>
            <a:r>
              <a:rPr lang="en-US" sz="2800" b="1" dirty="0">
                <a:solidFill>
                  <a:schemeClr val="accent2"/>
                </a:solidFill>
              </a:rPr>
              <a:t>Connect Care Manual</a:t>
            </a:r>
          </a:p>
          <a:p>
            <a:pPr lvl="1">
              <a:spcAft>
                <a:spcPts val="600"/>
              </a:spcAft>
              <a:buClr>
                <a:srgbClr val="E28432"/>
              </a:buClr>
              <a:buSzPct val="110000"/>
            </a:pPr>
            <a:r>
              <a:rPr lang="en-CA" sz="2000" dirty="0">
                <a:hlinkClick r:id="rId3"/>
              </a:rPr>
              <a:t>https://sites.google.com/view/cc-manual/dictation</a:t>
            </a:r>
            <a:endParaRPr lang="en-CA" sz="2000" dirty="0"/>
          </a:p>
          <a:p>
            <a:pPr>
              <a:spcAft>
                <a:spcPts val="600"/>
              </a:spcAft>
              <a:buClr>
                <a:srgbClr val="E28432"/>
              </a:buClr>
              <a:buSzPct val="110000"/>
            </a:pPr>
            <a:r>
              <a:rPr lang="en-US" b="1" dirty="0">
                <a:solidFill>
                  <a:schemeClr val="accent2"/>
                </a:solidFill>
              </a:rPr>
              <a:t>DST home</a:t>
            </a:r>
          </a:p>
          <a:p>
            <a:pPr lvl="1">
              <a:spcAft>
                <a:spcPts val="600"/>
              </a:spcAft>
              <a:buClr>
                <a:srgbClr val="E28432"/>
              </a:buClr>
              <a:buSzPct val="110000"/>
            </a:pPr>
            <a:r>
              <a:rPr lang="en-CA" sz="2000" dirty="0">
                <a:solidFill>
                  <a:srgbClr val="008996"/>
                </a:solidFill>
                <a:hlinkClick r:id="rId4">
                  <a:extLst>
                    <a:ext uri="{A12FA001-AC4F-418D-AE19-62706E023703}">
                      <ahyp:hlinkClr xmlns:ahyp="http://schemas.microsoft.com/office/drawing/2018/hyperlinkcolor" val="tx"/>
                    </a:ext>
                  </a:extLst>
                </a:hlinkClick>
              </a:rPr>
              <a:t>https://insite.albertahealthservices.ca/him/Page4272.aspx</a:t>
            </a:r>
            <a:endParaRPr lang="en-US" sz="2000" dirty="0">
              <a:solidFill>
                <a:srgbClr val="008996"/>
              </a:solidFill>
            </a:endParaRPr>
          </a:p>
          <a:p>
            <a:pPr>
              <a:spcAft>
                <a:spcPts val="1200"/>
              </a:spcAft>
              <a:buClr>
                <a:srgbClr val="E28432"/>
              </a:buClr>
              <a:buSzPct val="110000"/>
            </a:pPr>
            <a:r>
              <a:rPr lang="en-US" sz="2800" b="1" dirty="0">
                <a:solidFill>
                  <a:schemeClr val="accent2"/>
                </a:solidFill>
              </a:rPr>
              <a:t>Voice Commands</a:t>
            </a:r>
          </a:p>
          <a:p>
            <a:pPr lvl="1">
              <a:spcAft>
                <a:spcPts val="1200"/>
              </a:spcAft>
              <a:buClr>
                <a:srgbClr val="E28432"/>
              </a:buClr>
              <a:buSzPct val="110000"/>
            </a:pPr>
            <a:r>
              <a:rPr lang="en-CA" sz="2000" dirty="0">
                <a:solidFill>
                  <a:srgbClr val="008996"/>
                </a:solidFill>
                <a:hlinkClick r:id="rId5">
                  <a:extLst>
                    <a:ext uri="{A12FA001-AC4F-418D-AE19-62706E023703}">
                      <ahyp:hlinkClr xmlns:ahyp="http://schemas.microsoft.com/office/drawing/2018/hyperlinkcolor" val="tx"/>
                    </a:ext>
                  </a:extLst>
                </a:hlinkClick>
              </a:rPr>
              <a:t>https://galaxy.epic.com/? - Browse/page=1!68!600!100039441</a:t>
            </a:r>
            <a:endParaRPr lang="en-CA" sz="2000" dirty="0">
              <a:solidFill>
                <a:srgbClr val="008996"/>
              </a:solidFill>
            </a:endParaRPr>
          </a:p>
          <a:p>
            <a:pPr>
              <a:spcAft>
                <a:spcPts val="1200"/>
              </a:spcAft>
              <a:buClr>
                <a:srgbClr val="E28432"/>
              </a:buClr>
              <a:buSzPct val="110000"/>
            </a:pPr>
            <a:r>
              <a:rPr lang="en-CA" sz="2800" b="1" dirty="0">
                <a:solidFill>
                  <a:schemeClr val="accent2"/>
                </a:solidFill>
              </a:rPr>
              <a:t>Key Board Shortcuts</a:t>
            </a:r>
            <a:endParaRPr lang="en-CA" sz="2400" b="1" dirty="0">
              <a:solidFill>
                <a:schemeClr val="accent2"/>
              </a:solidFill>
            </a:endParaRPr>
          </a:p>
          <a:p>
            <a:pPr lvl="1">
              <a:spcAft>
                <a:spcPts val="1200"/>
              </a:spcAft>
              <a:buClr>
                <a:srgbClr val="E28432"/>
              </a:buClr>
              <a:buSzPct val="110000"/>
            </a:pPr>
            <a:r>
              <a:rPr lang="en-CA" sz="2000" dirty="0">
                <a:solidFill>
                  <a:srgbClr val="008996"/>
                </a:solidFill>
                <a:hlinkClick r:id="rId6"/>
              </a:rPr>
              <a:t>https://galaxy.epic.com/?#Browse/page=8400!54!483!4320637&amp;from=Favorites</a:t>
            </a:r>
            <a:r>
              <a:rPr lang="en-CA" sz="2000" dirty="0">
                <a:solidFill>
                  <a:srgbClr val="008996"/>
                </a:solidFill>
              </a:rPr>
              <a:t> </a:t>
            </a:r>
          </a:p>
        </p:txBody>
      </p:sp>
    </p:spTree>
    <p:extLst>
      <p:ext uri="{BB962C8B-B14F-4D97-AF65-F5344CB8AC3E}">
        <p14:creationId xmlns:p14="http://schemas.microsoft.com/office/powerpoint/2010/main" val="270912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9308" y="2514600"/>
            <a:ext cx="6848892" cy="2438400"/>
          </a:xfrm>
        </p:spPr>
        <p:txBody>
          <a:bodyPr/>
          <a:lstStyle/>
          <a:p>
            <a:pPr>
              <a:spcBef>
                <a:spcPts val="0"/>
              </a:spcBef>
            </a:pPr>
            <a:r>
              <a:rPr lang="en-US" sz="3600" dirty="0"/>
              <a:t>For more information on </a:t>
            </a:r>
          </a:p>
          <a:p>
            <a:pPr>
              <a:spcBef>
                <a:spcPts val="0"/>
              </a:spcBef>
            </a:pPr>
            <a:r>
              <a:rPr lang="en-US" sz="3600" dirty="0"/>
              <a:t>Speech Recognition </a:t>
            </a:r>
          </a:p>
          <a:p>
            <a:pPr>
              <a:spcBef>
                <a:spcPts val="0"/>
              </a:spcBef>
            </a:pPr>
            <a:r>
              <a:rPr lang="en-US" sz="3600" dirty="0"/>
              <a:t>in Connect Care</a:t>
            </a:r>
          </a:p>
        </p:txBody>
      </p:sp>
      <p:sp>
        <p:nvSpPr>
          <p:cNvPr id="3" name="Text Placeholder 2"/>
          <p:cNvSpPr>
            <a:spLocks noGrp="1"/>
          </p:cNvSpPr>
          <p:nvPr>
            <p:ph type="body" sz="quarter" idx="13"/>
          </p:nvPr>
        </p:nvSpPr>
        <p:spPr>
          <a:xfrm>
            <a:off x="1620738" y="4797648"/>
            <a:ext cx="5543550" cy="863600"/>
          </a:xfrm>
        </p:spPr>
        <p:txBody>
          <a:bodyPr/>
          <a:lstStyle/>
          <a:p>
            <a:r>
              <a:rPr lang="en-US" dirty="0"/>
              <a:t>speechrecognition@ahs.ca</a:t>
            </a:r>
          </a:p>
        </p:txBody>
      </p:sp>
      <p:grpSp>
        <p:nvGrpSpPr>
          <p:cNvPr id="4" name="Group 3"/>
          <p:cNvGrpSpPr/>
          <p:nvPr/>
        </p:nvGrpSpPr>
        <p:grpSpPr>
          <a:xfrm>
            <a:off x="755576" y="3429000"/>
            <a:ext cx="669977" cy="669977"/>
            <a:chOff x="0" y="0"/>
            <a:chExt cx="733425" cy="733425"/>
          </a:xfrm>
        </p:grpSpPr>
        <p:sp>
          <p:nvSpPr>
            <p:cNvPr id="5" name="Oval 4"/>
            <p:cNvSpPr/>
            <p:nvPr/>
          </p:nvSpPr>
          <p:spPr>
            <a:xfrm>
              <a:off x="0" y="0"/>
              <a:ext cx="733425" cy="733425"/>
            </a:xfrm>
            <a:prstGeom prst="ellipse">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Chevron 2"/>
            <p:cNvSpPr/>
            <p:nvPr/>
          </p:nvSpPr>
          <p:spPr>
            <a:xfrm>
              <a:off x="200025" y="200025"/>
              <a:ext cx="349885" cy="348615"/>
            </a:xfrm>
            <a:custGeom>
              <a:avLst/>
              <a:gdLst>
                <a:gd name="connsiteX0" fmla="*/ 0 w 360040"/>
                <a:gd name="connsiteY0" fmla="*/ 0 h 360040"/>
                <a:gd name="connsiteX1" fmla="*/ 180020 w 360040"/>
                <a:gd name="connsiteY1" fmla="*/ 0 h 360040"/>
                <a:gd name="connsiteX2" fmla="*/ 360040 w 360040"/>
                <a:gd name="connsiteY2" fmla="*/ 180020 h 360040"/>
                <a:gd name="connsiteX3" fmla="*/ 180020 w 360040"/>
                <a:gd name="connsiteY3" fmla="*/ 360040 h 360040"/>
                <a:gd name="connsiteX4" fmla="*/ 0 w 360040"/>
                <a:gd name="connsiteY4" fmla="*/ 360040 h 360040"/>
                <a:gd name="connsiteX5" fmla="*/ 180020 w 360040"/>
                <a:gd name="connsiteY5" fmla="*/ 180020 h 360040"/>
                <a:gd name="connsiteX6" fmla="*/ 0 w 360040"/>
                <a:gd name="connsiteY6" fmla="*/ 0 h 360040"/>
                <a:gd name="connsiteX0" fmla="*/ 0 w 361032"/>
                <a:gd name="connsiteY0" fmla="*/ 0 h 360040"/>
                <a:gd name="connsiteX1" fmla="*/ 180020 w 361032"/>
                <a:gd name="connsiteY1" fmla="*/ 0 h 360040"/>
                <a:gd name="connsiteX2" fmla="*/ 360040 w 361032"/>
                <a:gd name="connsiteY2" fmla="*/ 180020 h 360040"/>
                <a:gd name="connsiteX3" fmla="*/ 180020 w 361032"/>
                <a:gd name="connsiteY3" fmla="*/ 360040 h 360040"/>
                <a:gd name="connsiteX4" fmla="*/ 0 w 361032"/>
                <a:gd name="connsiteY4" fmla="*/ 360040 h 360040"/>
                <a:gd name="connsiteX5" fmla="*/ 180020 w 361032"/>
                <a:gd name="connsiteY5" fmla="*/ 180020 h 360040"/>
                <a:gd name="connsiteX6" fmla="*/ 0 w 361032"/>
                <a:gd name="connsiteY6" fmla="*/ 0 h 360040"/>
                <a:gd name="connsiteX0" fmla="*/ 0 w 361032"/>
                <a:gd name="connsiteY0" fmla="*/ 0 h 360040"/>
                <a:gd name="connsiteX1" fmla="*/ 180020 w 361032"/>
                <a:gd name="connsiteY1" fmla="*/ 0 h 360040"/>
                <a:gd name="connsiteX2" fmla="*/ 360040 w 361032"/>
                <a:gd name="connsiteY2" fmla="*/ 180020 h 360040"/>
                <a:gd name="connsiteX3" fmla="*/ 180020 w 361032"/>
                <a:gd name="connsiteY3" fmla="*/ 360040 h 360040"/>
                <a:gd name="connsiteX4" fmla="*/ 0 w 361032"/>
                <a:gd name="connsiteY4" fmla="*/ 360040 h 360040"/>
                <a:gd name="connsiteX5" fmla="*/ 180020 w 361032"/>
                <a:gd name="connsiteY5" fmla="*/ 180020 h 360040"/>
                <a:gd name="connsiteX6" fmla="*/ 0 w 361032"/>
                <a:gd name="connsiteY6"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032" h="360040">
                  <a:moveTo>
                    <a:pt x="0" y="0"/>
                  </a:moveTo>
                  <a:lnTo>
                    <a:pt x="180020" y="0"/>
                  </a:lnTo>
                  <a:cubicBezTo>
                    <a:pt x="240027" y="60007"/>
                    <a:pt x="371471" y="165257"/>
                    <a:pt x="360040" y="180020"/>
                  </a:cubicBezTo>
                  <a:cubicBezTo>
                    <a:pt x="373851" y="194784"/>
                    <a:pt x="240027" y="300033"/>
                    <a:pt x="180020" y="360040"/>
                  </a:cubicBezTo>
                  <a:lnTo>
                    <a:pt x="0" y="360040"/>
                  </a:lnTo>
                  <a:lnTo>
                    <a:pt x="180020" y="18002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2193097502"/>
      </p:ext>
    </p:extLst>
  </p:cSld>
  <p:clrMapOvr>
    <a:masterClrMapping/>
  </p:clrMapOvr>
</p:sld>
</file>

<file path=ppt/theme/theme1.xml><?xml version="1.0" encoding="utf-8"?>
<a:theme xmlns:a="http://schemas.openxmlformats.org/drawingml/2006/main" name="Office Theme">
  <a:themeElements>
    <a:clrScheme name="AHS_Care Connect">
      <a:dk1>
        <a:sysClr val="windowText" lastClr="000000"/>
      </a:dk1>
      <a:lt1>
        <a:sysClr val="window" lastClr="FFFFFF"/>
      </a:lt1>
      <a:dk2>
        <a:srgbClr val="005E85"/>
      </a:dk2>
      <a:lt2>
        <a:srgbClr val="E7E6E6"/>
      </a:lt2>
      <a:accent1>
        <a:srgbClr val="5C6670"/>
      </a:accent1>
      <a:accent2>
        <a:srgbClr val="E28432"/>
      </a:accent2>
      <a:accent3>
        <a:srgbClr val="008996"/>
      </a:accent3>
      <a:accent4>
        <a:srgbClr val="005E85"/>
      </a:accent4>
      <a:accent5>
        <a:srgbClr val="ECAA21"/>
      </a:accent5>
      <a:accent6>
        <a:srgbClr val="A4A9AD"/>
      </a:accent6>
      <a:hlink>
        <a:srgbClr val="008996"/>
      </a:hlink>
      <a:folHlink>
        <a:srgbClr val="ECAA21"/>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s-cis-cc-presentation [Read-Only]" id="{9705A7CC-943F-4F2F-BC6F-2B9FC57E618F}" vid="{1B6D72D6-F441-49CB-B624-E36CC13AD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uthors xmlns="8513ce1c-b477-40d2-846a-d5b2f710245a" xsi:nil="true"/>
    <ImageCreateDate xmlns="http://schemas.microsoft.com/sharepoint/v3/fields" xsi:nil="true"/>
    <Search xmlns="8513ce1c-b477-40d2-846a-d5b2f710245a">true</Search>
    <Linked_x002f_Unlinked xmlns="8513ce1c-b477-40d2-846a-d5b2f710245a">Linked</Linked_x002f_Unlinked>
    <Teams_x0020_Name xmlns="8513ce1c-b477-40d2-846a-d5b2f710245a">Chief Medical Information Office</Teams_x0020_Name>
    <KpiDescription xmlns="http://schemas.microsoft.com/sharepoint/v3" xsi:nil="true"/>
    <HR_x0020_Update_x0020_Document_x0020_Name_x0020_and_x0020_Path xmlns="bc4fb0f9-1040-4d24-ab4c-0beeb06fac45">
      <Url xsi:nil="true"/>
      <Description xsi:nil="true"/>
    </HR_x0020_Update_x0020_Document_x0020_Name_x0020_and_x0020_Path>
    <File_x0020_Path xmlns="bc4fb0f9-1040-4d24-ab4c-0beeb06fac45">https://publicshare.albertahealthservices.ca/Main/assets/cmio/AHS_CC_SU-Development_DMO.pptx</File_x0020_Path>
    <Sync_x0020_to_x0020_External xmlns="8513ce1c-b477-40d2-846a-d5b2f710245a">false</Sync_x0020_to_x0020_External>
    <sa2r xmlns="bc4fb0f9-1040-4d24-ab4c-0beeb06fac45" xsi:nil="true"/>
    <Internal_x002f_External xmlns="8513ce1c-b477-40d2-846a-d5b2f710245a">Internal</Internal_x002f_External>
    <Update_x0020_the_x0020_HR_x0020_Update_x0020_Document_x0020_Name_x0020_and_x0020_Path xmlns="bc4fb0f9-1040-4d24-ab4c-0beeb06fac45">
      <Url xsi:nil="true"/>
      <Description xsi:nil="true"/>
    </Update_x0020_the_x0020_HR_x0020_Update_x0020_Document_x0020_Name_x0020_and_x0020_Path>
    <wic_System_Copyright xmlns="http://schemas.microsoft.com/sharepoint/v3/fields" xsi:nil="true"/>
    <Document_x0020_Title xmlns="8513ce1c-b477-40d2-846a-d5b2f710245a">
      <Url>https://publicshare.albertahealthservices.ca/Main/assets/cmio/AHS_CC_SU-Development_DMO.pptx</Url>
      <Description>Presentation: DMO for SuperUsers</Description>
    </Document_x0020_Title>
    <Modified_ByDt xmlns="bc4fb0f9-1040-4d24-ab4c-0beeb06fac45">robert.hayward@ahs.ca</Modified_ByDt>
    <TaxCatchAll xmlns="8513ce1c-b477-40d2-846a-d5b2f710245a"/>
    <eb6b915a2f894a4fb8494a7b927443ae xmlns="8513ce1c-b477-40d2-846a-d5b2f710245a" xsi:nil="true"/>
  </documentManagement>
</p:properties>
</file>

<file path=customXml/item2.xml><?xml version="1.0" encoding="utf-8"?>
<?mso-contentType ?>
<SharedContentType xmlns="Microsoft.SharePoint.Taxonomy.ContentTypeSync" SourceId="be7adf94-23b5-4e04-9f58-6bdd5e5a7df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1255D07E8D1F3B4FA6705633FAAB6E2B" ma:contentTypeVersion="60" ma:contentTypeDescription="Create a new document." ma:contentTypeScope="" ma:versionID="0319cfe7ca137bbb78e0b8988b44d680">
  <xsd:schema xmlns:xsd="http://www.w3.org/2001/XMLSchema" xmlns:xs="http://www.w3.org/2001/XMLSchema" xmlns:p="http://schemas.microsoft.com/office/2006/metadata/properties" xmlns:ns1="http://schemas.microsoft.com/sharepoint/v3" xmlns:ns2="8513ce1c-b477-40d2-846a-d5b2f710245a" xmlns:ns3="http://schemas.microsoft.com/sharepoint/v3/fields" xmlns:ns4="bc4fb0f9-1040-4d24-ab4c-0beeb06fac45" xmlns:ns5="7b56be61-b95d-4fe0-965d-f859e8c0151d" targetNamespace="http://schemas.microsoft.com/office/2006/metadata/properties" ma:root="true" ma:fieldsID="5c0773d9e9163f3f75f30dac0f7e6cb1" ns1:_="" ns2:_="" ns3:_="" ns4:_="" ns5:_="">
    <xsd:import namespace="http://schemas.microsoft.com/sharepoint/v3"/>
    <xsd:import namespace="8513ce1c-b477-40d2-846a-d5b2f710245a"/>
    <xsd:import namespace="http://schemas.microsoft.com/sharepoint/v3/fields"/>
    <xsd:import namespace="bc4fb0f9-1040-4d24-ab4c-0beeb06fac45"/>
    <xsd:import namespace="7b56be61-b95d-4fe0-965d-f859e8c0151d"/>
    <xsd:element name="properties">
      <xsd:complexType>
        <xsd:sequence>
          <xsd:element name="documentManagement">
            <xsd:complexType>
              <xsd:all>
                <xsd:element ref="ns2:Authors" minOccurs="0"/>
                <xsd:element ref="ns3:wic_System_Copyright" minOccurs="0"/>
                <xsd:element ref="ns3:ImageCreateDate" minOccurs="0"/>
                <xsd:element ref="ns1:KpiDescription" minOccurs="0"/>
                <xsd:element ref="ns2:Document_x0020_Title" minOccurs="0"/>
                <xsd:element ref="ns4:File_x0020_Path" minOccurs="0"/>
                <xsd:element ref="ns2:Internal_x002f_External" minOccurs="0"/>
                <xsd:element ref="ns2:Linked_x002f_Unlinked" minOccurs="0"/>
                <xsd:element ref="ns2:Search" minOccurs="0"/>
                <xsd:element ref="ns2:Sync_x0020_to_x0020_External" minOccurs="0"/>
                <xsd:element ref="ns2:Teams_x0020_Name"/>
                <xsd:element ref="ns4:HR_x0020_Update_x0020_Document_x0020_Name_x0020_and_x0020_Path" minOccurs="0"/>
                <xsd:element ref="ns4:sa2r" minOccurs="0"/>
                <xsd:element ref="ns4:Modified_ByDt" minOccurs="0"/>
                <xsd:element ref="ns2:TaxCatchAll" minOccurs="0"/>
                <xsd:element ref="ns2:eb6b915a2f894a4fb8494a7b927443ae" minOccurs="0"/>
                <xsd:element ref="ns5:SharedWithUsers" minOccurs="0"/>
                <xsd:element ref="ns4:Update_x0020_the_x0020_HR_x0020_Update_x0020_Document_x0020_Name_x0020_and_x0020_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6"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13ce1c-b477-40d2-846a-d5b2f710245a" elementFormDefault="qualified">
    <xsd:import namespace="http://schemas.microsoft.com/office/2006/documentManagement/types"/>
    <xsd:import namespace="http://schemas.microsoft.com/office/infopath/2007/PartnerControls"/>
    <xsd:element name="Authors" ma:index="2" nillable="true" ma:displayName="Authors" ma:internalName="Authors" ma:readOnly="false">
      <xsd:simpleType>
        <xsd:restriction base="dms:Text">
          <xsd:maxLength value="255"/>
        </xsd:restriction>
      </xsd:simpleType>
    </xsd:element>
    <xsd:element name="Document_x0020_Title" ma:index="7" nillable="true" ma:displayName="Document Name" ma:format="Hyperlink" ma:internalName="Document_x0020_Titl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nternal_x002f_External" ma:index="9" nillable="true" ma:displayName="Internal/External" ma:default="Internal" ma:format="Dropdown" ma:internalName="Internal_x002F_External" ma:readOnly="false">
      <xsd:simpleType>
        <xsd:restriction base="dms:Choice">
          <xsd:enumeration value="Internal"/>
          <xsd:enumeration value="External"/>
        </xsd:restriction>
      </xsd:simpleType>
    </xsd:element>
    <xsd:element name="Linked_x002f_Unlinked" ma:index="11" nillable="true" ma:displayName="Linked/Unlinked" ma:default="Linked" ma:format="Dropdown" ma:internalName="Linked_x002F_Unlinked" ma:readOnly="false">
      <xsd:simpleType>
        <xsd:restriction base="dms:Choice">
          <xsd:enumeration value="Linked"/>
          <xsd:enumeration value="Unlinked"/>
        </xsd:restriction>
      </xsd:simpleType>
    </xsd:element>
    <xsd:element name="Search" ma:index="12" nillable="true" ma:displayName="Searchable" ma:default="1" ma:internalName="Search" ma:readOnly="false">
      <xsd:simpleType>
        <xsd:restriction base="dms:Boolean"/>
      </xsd:simpleType>
    </xsd:element>
    <xsd:element name="Sync_x0020_to_x0020_External" ma:index="13" nillable="true" ma:displayName="Sync to External" ma:default="0" ma:internalName="Sync_x0020_to_x0020_External" ma:readOnly="false">
      <xsd:simpleType>
        <xsd:restriction base="dms:Boolean"/>
      </xsd:simpleType>
    </xsd:element>
    <xsd:element name="Teams_x0020_Name" ma:index="14" ma:displayName="Team Name" ma:default="Chief Medical Information Office" ma:format="Dropdown" ma:internalName="Teams_x0020_Name" ma:readOnly="false">
      <xsd:simpleType>
        <xsd:restriction base="dms:Choice">
          <xsd:enumeration value="About"/>
          <xsd:enumeration value="Accreditation"/>
          <xsd:enumeration value="Acute Care South West"/>
          <xsd:enumeration value="Addiction &amp; Mental Health"/>
          <xsd:enumeration value="Alberta Clinician Council"/>
          <xsd:enumeration value="Alberta Children's Hospital"/>
          <xsd:enumeration value="Alberta Children's Hospital - Emergency Department"/>
          <xsd:enumeration value="Alberta Children's Hospital - Hospital Pediatrics"/>
          <xsd:enumeration value="Alberta Children's Hospital - Pediatric Inpatient"/>
          <xsd:enumeration value="Alberta Children's Hospital - Pediatric Outpatient"/>
          <xsd:enumeration value="Alberta Hospital Edmonton"/>
          <xsd:enumeration value="Alberta Netcare"/>
          <xsd:enumeration value="Alberta Trauma Services"/>
          <xsd:enumeration value="Alberta Public Laboratories (APL)"/>
          <xsd:enumeration value="Allied Health - Calgary"/>
          <xsd:enumeration value="Allied Health - Edmonton"/>
          <xsd:enumeration value="Analytics (DIMR)"/>
          <xsd:enumeration value="Analytics at AHS"/>
          <xsd:enumeration value="Anesthesia - Calgary"/>
          <xsd:enumeration value="Antimicrobial Stewardship"/>
          <xsd:enumeration value="Business Continuity Management"/>
          <xsd:enumeration value="Branding"/>
          <xsd:enumeration value="CancerControl Alberta"/>
          <xsd:enumeration value="Canmore General Hospital"/>
          <xsd:enumeration value="Cannabis"/>
          <xsd:enumeration value="Capital Management"/>
          <xsd:enumeration value="Cardiac Sciences - Calgary"/>
          <xsd:enumeration value="Cardiovascular Health and Stroke Strategic Clinical Network"/>
          <xsd:enumeration value="Care After Death (Acute Care Sites) - Calgary"/>
          <xsd:enumeration value="Celebrating Health"/>
          <xsd:enumeration value="Chief Medical Information Office"/>
          <xsd:enumeration value="Claresholm General Hospital"/>
          <xsd:enumeration value="Clinical Education - Central Zone"/>
          <xsd:enumeration value="Clinical Guidance Viewer"/>
          <xsd:enumeration value="Clinical Knowledge &amp; Content Management Service"/>
          <xsd:enumeration value="Clinical Practice Support - Calgary"/>
          <xsd:enumeration value="Clinical Neurosciences - Calgary"/>
          <xsd:enumeration value="CoACT"/>
          <xsd:enumeration value="Communicable Disease Control"/>
          <xsd:enumeration value="Communicable Disease &amp; Outbreak Management"/>
          <xsd:enumeration value="Community Engagement &amp; Communications"/>
          <xsd:enumeration value="Connect Care"/>
          <xsd:enumeration value="Connect Care - Training"/>
          <xsd:enumeration value="Contracting, Procurement &amp; Supply Management"/>
          <xsd:enumeration value="Copyright"/>
          <xsd:enumeration value="Correctional Health Services"/>
          <xsd:enumeration value="Critical Care Medicine - Calgary"/>
          <xsd:enumeration value="Critical Care Medicine - Edmonton"/>
          <xsd:enumeration value="Critical Care Strategical Clinical Network"/>
          <xsd:enumeration value="Data &amp; Repository Services"/>
          <xsd:enumeration value="Department of Surgery - Calgary"/>
          <xsd:enumeration value="Diagnostic Imaging"/>
          <xsd:enumeration value="Didsbury District Health Services"/>
          <xsd:enumeration value="Diversity &amp; Inclusion"/>
          <xsd:enumeration value="Domestic Violence"/>
          <xsd:enumeration value="Early Hearing Detection &amp; Intervention Program"/>
          <xsd:enumeration value="eCritical Alberta"/>
          <xsd:enumeration value="eHealth Competence"/>
          <xsd:enumeration value="Emergency Departments - Calgary"/>
          <xsd:enumeration value="Emergency Departments - Edmonton"/>
          <xsd:enumeration value="Emergency Departments - Medicine Hat"/>
          <xsd:enumeration value="Emergency/Disaster Management"/>
          <xsd:enumeration value="Emergency Medical Services"/>
          <xsd:enumeration value="Emerging Pathogens"/>
          <xsd:enumeration value="End PJ Paralysis"/>
          <xsd:enumeration value="Engagement &amp; Patient Experience"/>
          <xsd:enumeration value="Enhancing Care in the Community"/>
          <xsd:enumeration value="Enterprise Information Management"/>
          <xsd:enumeration value="eQuality &amp; eSafety"/>
          <xsd:enumeration value="Ethics &amp; Compliance"/>
          <xsd:enumeration value="Falls Risk Management"/>
          <xsd:enumeration value="Finance"/>
          <xsd:enumeration value="Foothills Medical Centre"/>
          <xsd:enumeration value="Forms - Calgary (Legacy)"/>
          <xsd:enumeration value="Forms - Calgary NICU (Legacy)"/>
          <xsd:enumeration value="Forms - Chinook (Legacy)"/>
          <xsd:enumeration value="Forms Strategy &amp; Management"/>
          <xsd:enumeration value="Glenrose Rehabilitation Hospital"/>
          <xsd:enumeration value="Hand Hygiene"/>
          <xsd:enumeration value="Harm Reduction Services"/>
          <xsd:enumeration value="Health Information Management"/>
          <xsd:enumeration value="Health Link"/>
          <xsd:enumeration value="Health Professions Strategy &amp; Practice"/>
          <xsd:enumeration value="Health Promoting Health Services"/>
          <xsd:enumeration value="Healthy Child &amp; Youth Development"/>
          <xsd:enumeration value="Healthy Children &amp; Families"/>
          <xsd:enumeration value="Healthy Parents, Healthy Children"/>
          <xsd:enumeration value="Home Parenteral Therapy Program (HPTP)"/>
          <xsd:enumeration value="Human Factors"/>
          <xsd:enumeration value="Human Resources"/>
          <xsd:enumeration value="InfoCare"/>
          <xsd:enumeration value="Information Technology"/>
          <xsd:enumeration value="Indigenous Health"/>
          <xsd:enumeration value="Infection Prevention &amp; Control"/>
          <xsd:enumeration value="In-Scope Resources"/>
          <xsd:enumeration value="Integrated Quality Management - Calgary"/>
          <xsd:enumeration value="Integrated Quality Management - Edmonton"/>
          <xsd:enumeration value="Integrated Quality Management - South"/>
          <xsd:enumeration value="Integrated Surgical Instrument Management"/>
          <xsd:enumeration value="Internal Audit &amp; Enterprise Risk Management"/>
          <xsd:enumeration value="Interpretation &amp; Translation Services"/>
          <xsd:enumeration value="Kaye Edmonton Clinic"/>
          <xsd:enumeration value="Knowledge Management"/>
          <xsd:enumeration value="Laboratory Services"/>
          <xsd:enumeration value="Lamont Health Care Centre"/>
          <xsd:enumeration value="Learning Navigator"/>
          <xsd:enumeration value="Legal &amp; Privacy"/>
          <xsd:enumeration value="Linen &amp; Environmental Services"/>
          <xsd:enumeration value="Maternal Child Program"/>
          <xsd:enumeration value="Medical Affairs"/>
          <xsd:enumeration value="Meditech Manuals - Public Health"/>
          <xsd:enumeration value="Neonatal Intensive Care Unit"/>
          <xsd:enumeration value="Neonatal Intensive Care Unit - Calgary"/>
          <xsd:enumeration value="Northeast Community Health Centre"/>
          <xsd:enumeration value="Northern Lights Regional Health Centre"/>
          <xsd:enumeration value="Nutrition, Food, Linen &amp; Environmental Services"/>
          <xsd:enumeration value="Nutrition &amp; Food Services"/>
          <xsd:enumeration value="Obstetrics &amp; Gynaecology"/>
          <xsd:enumeration value="Oral Health"/>
          <xsd:enumeration value="Organization Charts"/>
          <xsd:enumeration value="OR Information Systems (ORIS)"/>
          <xsd:enumeration value="Orthopaedic Trauma"/>
          <xsd:enumeration value="Over Capacity Protocols"/>
          <xsd:enumeration value="PADIS (Poison &amp; Drug Information Service)"/>
          <xsd:enumeration value="Parking Services"/>
          <xsd:enumeration value="Patient Concerns Department"/>
          <xsd:enumeration value="Patient Engagement"/>
          <xsd:enumeration value="Patient Safety"/>
          <xsd:enumeration value="Pediatric Intensive Care Unit - Calgary"/>
          <xsd:enumeration value="Pediatric Nursing - Edmonton"/>
          <xsd:enumeration value="Peter Lougheed Centre"/>
          <xsd:enumeration value="Pharmacy Services"/>
          <xsd:enumeration value="Pharmacy Services - Calgary"/>
          <xsd:enumeration value="Pharmacy Services - South Zone West"/>
          <xsd:enumeration value="Planning &amp; Performance"/>
          <xsd:enumeration value="Post Anesthetic Care Unit - Calgary"/>
          <xsd:enumeration value="Primary Health Care"/>
          <xsd:enumeration value="Professional Practice Councils"/>
          <xsd:enumeration value="Provincial Access Team"/>
          <xsd:enumeration value="Provincial Injury Prevention Program"/>
          <xsd:enumeration value="Provincial Medication Safety"/>
          <xsd:enumeration value="Provincial Midwifery"/>
          <xsd:enumeration value="Provincial Staffing Services"/>
          <xsd:enumeration value="Provincial Rehabilitation Strategy"/>
          <xsd:enumeration value="Public Health - Calgary"/>
          <xsd:enumeration value="Public Health - Edmonton"/>
          <xsd:enumeration value="Public Health - North"/>
          <xsd:enumeration value="Public Health - South"/>
          <xsd:enumeration value="Public Health Surveillance &amp; Infrastructure"/>
          <xsd:enumeration value="Quality &amp; Healthcare Improvement"/>
          <xsd:enumeration value="Quality Improvement for Colonoscopy Services"/>
          <xsd:enumeration value="Queen Elizabeth II Regional Hospital"/>
          <xsd:enumeration value="RAAPID"/>
          <xsd:enumeration value="Regional Nursing Manual - Calgary"/>
          <xsd:enumeration value="REPAC"/>
          <xsd:enumeration value="Reporting &amp; Learning System for Patient Safety"/>
          <xsd:enumeration value="Research Challenge"/>
          <xsd:enumeration value="Respiratory Equipment &amp; Services"/>
          <xsd:enumeration value="Respiratory Therapy Services - Calgary"/>
          <xsd:enumeration value="Respiratory Therapy Services - Edmonton/Stollery"/>
          <xsd:enumeration value="Richmond Road Diagnostic Treatment Centre"/>
          <xsd:enumeration value="Renal Services"/>
          <xsd:enumeration value="Review"/>
          <xsd:enumeration value="Rockyview General Hospital"/>
          <xsd:enumeration value="Royal Alexandra Hospital (RAH)"/>
          <xsd:enumeration value="Safe Medication Administration"/>
          <xsd:enumeration value="Safest Together"/>
          <xsd:enumeration value="Screening Programs"/>
          <xsd:enumeration value="Screen Test"/>
          <xsd:enumeration value="Seniors Health"/>
          <xsd:enumeration value="Social"/>
          <xsd:enumeration value="South Health Campus"/>
          <xsd:enumeration value="Southern Alberta Organ &amp; Tissue Donation Program"/>
          <xsd:enumeration value="Strategic Clinical Networks"/>
          <xsd:enumeration value="Strathcona Community Hospital"/>
          <xsd:enumeration value="Sturgeon Community Hospital"/>
          <xsd:enumeration value="Surveillance &amp; Health Status Assessment"/>
          <xsd:enumeration value="Survey &amp; Evaluation Services"/>
          <xsd:enumeration value="Tobacco Reduction Program"/>
          <xsd:enumeration value="Tools"/>
          <xsd:enumeration value="Transplant Services - Edmonton"/>
          <xsd:enumeration value="Trauma Services - Calgary"/>
          <xsd:enumeration value="University Alberta Hospital - Identity Project"/>
          <xsd:enumeration value="University Alberta Hospital - Virtual Learning Centre"/>
          <xsd:enumeration value="Urgent Care"/>
          <xsd:enumeration value="Urgent Notification to an Emerging Issue"/>
          <xsd:enumeration value="Vision, Mission, Values &amp; Strategies"/>
          <xsd:enumeration value="Volunteer Resources"/>
          <xsd:enumeration value="Web 101"/>
          <xsd:enumeration value="Women's &amp; Infant Health"/>
        </xsd:restriction>
      </xsd:simpleType>
    </xsd:element>
    <xsd:element name="TaxCatchAll" ma:index="19" nillable="true" ma:displayName="Taxonomy Catch All Column" ma:hidden="true" ma:list="{87a9bc36-32fc-4645-84be-2aac01146733}" ma:internalName="TaxCatchAll" ma:showField="CatchAllData" ma:web="8513ce1c-b477-40d2-846a-d5b2f710245a">
      <xsd:complexType>
        <xsd:complexContent>
          <xsd:extension base="dms:MultiChoiceLookup">
            <xsd:sequence>
              <xsd:element name="Value" type="dms:Lookup" maxOccurs="unbounded" minOccurs="0" nillable="true"/>
            </xsd:sequence>
          </xsd:extension>
        </xsd:complexContent>
      </xsd:complexType>
    </xsd:element>
    <xsd:element name="eb6b915a2f894a4fb8494a7b927443ae" ma:index="26" nillable="true" ma:displayName="Zone_0" ma:hidden="true" ma:internalName="eb6b915a2f894a4fb8494a7b927443a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 nillable="true" ma:displayName="Copyright" ma:internalName="wic_System_Copyright" ma:readOnly="false">
      <xsd:simpleType>
        <xsd:restriction base="dms:Text"/>
      </xsd:simpleType>
    </xsd:element>
    <xsd:element name="ImageCreateDate" ma:index="5" nillable="true" ma:displayName="Date Picture Taken" ma:description="" ma:format="DateTime" ma:hidden="true" ma:internalName="ImageCreat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c4fb0f9-1040-4d24-ab4c-0beeb06fac45" elementFormDefault="qualified">
    <xsd:import namespace="http://schemas.microsoft.com/office/2006/documentManagement/types"/>
    <xsd:import namespace="http://schemas.microsoft.com/office/infopath/2007/PartnerControls"/>
    <xsd:element name="File_x0020_Path" ma:index="8" nillable="true" ma:displayName="File Path" ma:internalName="File_x0020_Path0" ma:readOnly="false">
      <xsd:simpleType>
        <xsd:restriction base="dms:Text">
          <xsd:maxLength value="255"/>
        </xsd:restriction>
      </xsd:simpleType>
    </xsd:element>
    <xsd:element name="HR_x0020_Update_x0020_Document_x0020_Name_x0020_and_x0020_Path" ma:index="16" nillable="true" ma:displayName="HR Update Document Name and Path" ma:format="Hyperlink" ma:internalName="HR_x0020_Update_x0020_Document_x0020_Name_x0020_and_x0020_Path"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a2r" ma:index="17" nillable="true" ma:displayName="Date and Time" ma:format="DateTime" ma:internalName="sa2r" ma:readOnly="false">
      <xsd:simpleType>
        <xsd:restriction base="dms:DateTime"/>
      </xsd:simpleType>
    </xsd:element>
    <xsd:element name="Modified_ByDt" ma:index="18" nillable="true" ma:displayName="Modified_ByDt" ma:internalName="Modified_ByDt" ma:readOnly="false">
      <xsd:simpleType>
        <xsd:restriction base="dms:Text">
          <xsd:maxLength value="255"/>
        </xsd:restriction>
      </xsd:simpleType>
    </xsd:element>
    <xsd:element name="Update_x0020_the_x0020_HR_x0020_Update_x0020_Document_x0020_Name_x0020_and_x0020_Path" ma:index="28" nillable="true" ma:displayName="Update the HR Update Document Name and Path" ma:internalName="Update_x0020_the_x0020_HR_x0020_Update_x0020_Document_x0020_Name_x0020_and_x0020_Path">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56be61-b95d-4fe0-965d-f859e8c0151d"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ma:index="3"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2E23B5-CB00-4D87-86EC-0BA84878A169}">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0c2fb96-618d-44b7-b2fa-fb70baafd965"/>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3722726-E117-434B-9036-DA9163E7AA12}">
  <ds:schemaRefs>
    <ds:schemaRef ds:uri="Microsoft.SharePoint.Taxonomy.ContentTypeSync"/>
  </ds:schemaRefs>
</ds:datastoreItem>
</file>

<file path=customXml/itemProps3.xml><?xml version="1.0" encoding="utf-8"?>
<ds:datastoreItem xmlns:ds="http://schemas.openxmlformats.org/officeDocument/2006/customXml" ds:itemID="{11203D02-AF00-46B8-84FA-ED2749272C4D}"/>
</file>

<file path=customXml/itemProps4.xml><?xml version="1.0" encoding="utf-8"?>
<ds:datastoreItem xmlns:ds="http://schemas.openxmlformats.org/officeDocument/2006/customXml" ds:itemID="{396C1D51-EF35-41E2-A34C-EBA13EAF44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TotalTime>
  <Words>853</Words>
  <Application>Microsoft Macintosh PowerPoint</Application>
  <PresentationFormat>On-screen Show (4:3)</PresentationFormat>
  <Paragraphs>122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Garamond</vt:lpstr>
      <vt:lpstr>Helvetica Neue</vt:lpstr>
      <vt:lpstr>Office Theme</vt:lpstr>
      <vt:lpstr>PowerPoint Presentation</vt:lpstr>
      <vt:lpstr>PowerPoint Presentation</vt:lpstr>
      <vt:lpstr>What is Dragon Medical One (DMO)? </vt:lpstr>
      <vt:lpstr>Optional input devices</vt:lpstr>
      <vt:lpstr>Dragon Embedded in Haiku and Canto</vt:lpstr>
      <vt:lpstr>PowerPoint Presentation</vt:lpstr>
      <vt:lpstr>PowerPoint Presentation</vt:lpstr>
      <vt:lpstr>PowerPoint Presentation</vt:lpstr>
      <vt:lpstr>PowerPoint Presentation</vt:lpstr>
      <vt:lpstr>What are Haiku and Canto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DMO for SuperUsers</dc:title>
  <dc:creator>Chris White</dc:creator>
  <cp:keywords/>
  <dc:description/>
  <cp:lastModifiedBy>Chris White</cp:lastModifiedBy>
  <cp:revision>5</cp:revision>
  <dcterms:created xsi:type="dcterms:W3CDTF">2020-09-14T19:13:57Z</dcterms:created>
  <dcterms:modified xsi:type="dcterms:W3CDTF">2020-09-15T19:33:52Z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0x0101001255D07E8D1F3B4FA6705633FAAB6E2B</vt:lpwstr>
  </property>
  <property fmtid="{D5CDD505-2E9C-101B-9397-08002B2CF9AE}" pid="4" name="Zone">
    <vt:lpwstr/>
  </property>
</Properties>
</file>